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34"/>
  </p:notesMasterIdLst>
  <p:handoutMasterIdLst>
    <p:handoutMasterId r:id="rId35"/>
  </p:handoutMasterIdLst>
  <p:sldIdLst>
    <p:sldId id="326" r:id="rId2"/>
    <p:sldId id="361" r:id="rId3"/>
    <p:sldId id="377" r:id="rId4"/>
    <p:sldId id="378" r:id="rId5"/>
    <p:sldId id="366" r:id="rId6"/>
    <p:sldId id="380" r:id="rId7"/>
    <p:sldId id="365" r:id="rId8"/>
    <p:sldId id="381" r:id="rId9"/>
    <p:sldId id="368" r:id="rId10"/>
    <p:sldId id="362" r:id="rId11"/>
    <p:sldId id="369" r:id="rId12"/>
    <p:sldId id="382" r:id="rId13"/>
    <p:sldId id="383" r:id="rId14"/>
    <p:sldId id="384" r:id="rId15"/>
    <p:sldId id="385" r:id="rId16"/>
    <p:sldId id="370" r:id="rId17"/>
    <p:sldId id="392" r:id="rId18"/>
    <p:sldId id="386" r:id="rId19"/>
    <p:sldId id="387" r:id="rId20"/>
    <p:sldId id="388" r:id="rId21"/>
    <p:sldId id="389" r:id="rId22"/>
    <p:sldId id="373" r:id="rId23"/>
    <p:sldId id="394" r:id="rId24"/>
    <p:sldId id="393" r:id="rId25"/>
    <p:sldId id="390" r:id="rId26"/>
    <p:sldId id="391" r:id="rId27"/>
    <p:sldId id="363" r:id="rId28"/>
    <p:sldId id="349" r:id="rId29"/>
    <p:sldId id="340" r:id="rId30"/>
    <p:sldId id="346" r:id="rId31"/>
    <p:sldId id="347" r:id="rId32"/>
    <p:sldId id="34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ger Temme" initials="HT" lastIdx="1" clrIdx="0">
    <p:extLst/>
  </p:cmAuthor>
  <p:cmAuthor id="2" name="Michael Winters" initials="MW" lastIdx="1" clrIdx="1">
    <p:extLst/>
  </p:cmAuthor>
  <p:cmAuthor id="3" name="Michael Winters" initials="MW [2]" lastIdx="1" clrIdx="2">
    <p:extLst/>
  </p:cmAuthor>
  <p:cmAuthor id="4" name="Michael Winters" initials="MW [3]" lastIdx="1" clrIdx="3">
    <p:extLst/>
  </p:cmAuthor>
  <p:cmAuthor id="5" name="Michael Winters" initials="MW [4]" lastIdx="1" clrIdx="4">
    <p:extLst/>
  </p:cmAuthor>
  <p:cmAuthor id="6" name="Michael Winters" initials="MW [5]" lastIdx="1" clrIdx="5">
    <p:extLst/>
  </p:cmAuthor>
  <p:cmAuthor id="7" name="Michael Winters" initials="MW [6]" lastIdx="1" clrIdx="6">
    <p:extLst/>
  </p:cmAuthor>
  <p:cmAuthor id="8" name="Michael Winters" initials="MW [7]" lastIdx="1" clrIdx="7">
    <p:extLst/>
  </p:cmAuthor>
  <p:cmAuthor id="9" name="Michael Winters" initials="MW [8]" lastIdx="1" clrIdx="8">
    <p:extLst/>
  </p:cmAuthor>
  <p:cmAuthor id="10" name="Michael Winters" initials="MW [9]" lastIdx="1" clrIdx="9">
    <p:extLst/>
  </p:cmAuthor>
  <p:cmAuthor id="11" name="Michael Winters" initials="MW [10]" lastIdx="1" clrIdx="10">
    <p:extLst/>
  </p:cmAuthor>
  <p:cmAuthor id="12" name="Michael Winters" initials="MW [11]" lastIdx="1" clrIdx="11">
    <p:extLst/>
  </p:cmAuthor>
  <p:cmAuthor id="13" name="Michael Winters" initials="MW [12]" lastIdx="1" clrIdx="1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9D83"/>
    <a:srgbClr val="404040"/>
    <a:srgbClr val="F45422"/>
    <a:srgbClr val="FFFFFF"/>
    <a:srgbClr val="E33546"/>
    <a:srgbClr val="80B9C6"/>
    <a:srgbClr val="292E6D"/>
    <a:srgbClr val="F9611D"/>
    <a:srgbClr val="F68116"/>
    <a:srgbClr val="FA3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1" autoAdjust="0"/>
    <p:restoredTop sz="83149" autoAdjust="0"/>
  </p:normalViewPr>
  <p:slideViewPr>
    <p:cSldViewPr snapToGrid="0">
      <p:cViewPr varScale="1">
        <p:scale>
          <a:sx n="104" d="100"/>
          <a:sy n="104" d="100"/>
        </p:scale>
        <p:origin x="1096" y="200"/>
      </p:cViewPr>
      <p:guideLst>
        <p:guide orient="horz" pos="2160"/>
        <p:guide pos="3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37" d="100"/>
          <a:sy n="37" d="100"/>
        </p:scale>
        <p:origin x="2529" y="1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DE21E-47DB-4027-B260-98DF106075EB}" type="datetimeFigureOut">
              <a:rPr lang="en-US" smtClean="0"/>
              <a:t>5/23/18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C04AD-E462-4FBD-9838-0F6671B4B6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01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403A3-556B-AD41-ADB8-BDF6CF428A2F}" type="datetimeFigureOut">
              <a:rPr lang="en-US" smtClean="0"/>
              <a:t>5/23/18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052BE-5C74-3B47-8A6A-310AD3F649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30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052BE-5C74-3B47-8A6A-310AD3F6494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266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how </a:t>
            </a:r>
            <a:r>
              <a:rPr lang="en-GB" dirty="0" err="1"/>
              <a:t>Flink</a:t>
            </a:r>
            <a:r>
              <a:rPr lang="en-GB" dirty="0"/>
              <a:t> has API for starting multiple I/O requests, keeping track of order and making sure that things are fault-tolerant.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052BE-5C74-3B47-8A6A-310AD3F6494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6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how </a:t>
            </a:r>
            <a:r>
              <a:rPr lang="en-GB" dirty="0" err="1"/>
              <a:t>Flink</a:t>
            </a:r>
            <a:r>
              <a:rPr lang="en-GB" dirty="0"/>
              <a:t> has API for starting multiple I/O requests, keeping track of order and making sure that things are fault-tolerant.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052BE-5C74-3B47-8A6A-310AD3F6494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65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(Keep this slide up during the Q&amp;A part of your talk. Having this up in the final 5-10 minutes of the session gives the audience something useful to look at.)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052BE-5C74-3B47-8A6A-310AD3F6494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7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data Artisans was founded by the original creators of Apache </a:t>
            </a:r>
            <a:r>
              <a:rPr lang="en-US" dirty="0" err="1"/>
              <a:t>Flink</a:t>
            </a:r>
            <a:endParaRPr lang="en-US" dirty="0"/>
          </a:p>
          <a:p>
            <a:endParaRPr lang="en-US" dirty="0"/>
          </a:p>
          <a:p>
            <a:r>
              <a:rPr lang="en-US" dirty="0"/>
              <a:t>• We provide dA Platform, a complete stream</a:t>
            </a:r>
            <a:r>
              <a:rPr lang="en-US" baseline="0" dirty="0"/>
              <a:t> processing infrastructure with open-source Apache </a:t>
            </a:r>
            <a:r>
              <a:rPr lang="en-US" baseline="0" dirty="0" err="1"/>
              <a:t>Flink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052BE-5C74-3B47-8A6A-310AD3F6494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93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Also included is the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Application Manager, which turns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Platform into a self-service platform for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stateful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stream processing applications.</a:t>
            </a:r>
          </a:p>
          <a:p>
            <a:endParaRPr lang="en-US" dirty="0"/>
          </a:p>
          <a:p>
            <a:r>
              <a:rPr lang="en-US" dirty="0"/>
              <a:t>• dA Platform is generally available</a:t>
            </a:r>
            <a:r>
              <a:rPr lang="en-US" baseline="0" dirty="0"/>
              <a:t>, and you can download a free trial today!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052BE-5C74-3B47-8A6A-310AD3F6494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67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 These companies are among many users of Apache </a:t>
            </a:r>
            <a:r>
              <a:rPr lang="en-US" dirty="0" err="1"/>
              <a:t>Flink</a:t>
            </a:r>
            <a:r>
              <a:rPr lang="en-US" dirty="0"/>
              <a:t>, and during this conference you’ll meet folks from some of these companies as well as others using </a:t>
            </a:r>
            <a:r>
              <a:rPr lang="en-US" dirty="0" err="1"/>
              <a:t>Flink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 If your company would like to be represented on the “Powered by Apache </a:t>
            </a:r>
            <a:r>
              <a:rPr lang="en-US" dirty="0" err="1"/>
              <a:t>Flink</a:t>
            </a:r>
            <a:r>
              <a:rPr lang="en-US" dirty="0"/>
              <a:t>” page, email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052BE-5C74-3B47-8A6A-310AD3F6494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403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 – may not be appropriate for advanced audience. Helps us capture leads.)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052BE-5C74-3B47-8A6A-310AD3F6494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5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F70674-C77A-4D63-AAD9-50AED41577C0}"/>
              </a:ext>
            </a:extLst>
          </p:cNvPr>
          <p:cNvSpPr/>
          <p:nvPr userDrawn="1"/>
        </p:nvSpPr>
        <p:spPr>
          <a:xfrm>
            <a:off x="0" y="0"/>
            <a:ext cx="12192000" cy="5532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7FF290E9-3675-483C-8B50-81CDB5E8FD5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309610" y="5846220"/>
            <a:ext cx="3363406" cy="530788"/>
            <a:chOff x="0" y="1554"/>
            <a:chExt cx="7680" cy="1212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8E140B5-CA1C-4C14-AD31-E01EAC510B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756"/>
              <a:ext cx="714" cy="1005"/>
            </a:xfrm>
            <a:custGeom>
              <a:avLst/>
              <a:gdLst>
                <a:gd name="T0" fmla="*/ 108 w 149"/>
                <a:gd name="T1" fmla="*/ 205 h 209"/>
                <a:gd name="T2" fmla="*/ 108 w 149"/>
                <a:gd name="T3" fmla="*/ 187 h 209"/>
                <a:gd name="T4" fmla="*/ 108 w 149"/>
                <a:gd name="T5" fmla="*/ 187 h 209"/>
                <a:gd name="T6" fmla="*/ 89 w 149"/>
                <a:gd name="T7" fmla="*/ 203 h 209"/>
                <a:gd name="T8" fmla="*/ 64 w 149"/>
                <a:gd name="T9" fmla="*/ 209 h 209"/>
                <a:gd name="T10" fmla="*/ 37 w 149"/>
                <a:gd name="T11" fmla="*/ 203 h 209"/>
                <a:gd name="T12" fmla="*/ 16 w 149"/>
                <a:gd name="T13" fmla="*/ 187 h 209"/>
                <a:gd name="T14" fmla="*/ 4 w 149"/>
                <a:gd name="T15" fmla="*/ 164 h 209"/>
                <a:gd name="T16" fmla="*/ 0 w 149"/>
                <a:gd name="T17" fmla="*/ 137 h 209"/>
                <a:gd name="T18" fmla="*/ 4 w 149"/>
                <a:gd name="T19" fmla="*/ 110 h 209"/>
                <a:gd name="T20" fmla="*/ 17 w 149"/>
                <a:gd name="T21" fmla="*/ 88 h 209"/>
                <a:gd name="T22" fmla="*/ 37 w 149"/>
                <a:gd name="T23" fmla="*/ 72 h 209"/>
                <a:gd name="T24" fmla="*/ 63 w 149"/>
                <a:gd name="T25" fmla="*/ 67 h 209"/>
                <a:gd name="T26" fmla="*/ 88 w 149"/>
                <a:gd name="T27" fmla="*/ 72 h 209"/>
                <a:gd name="T28" fmla="*/ 104 w 149"/>
                <a:gd name="T29" fmla="*/ 85 h 209"/>
                <a:gd name="T30" fmla="*/ 105 w 149"/>
                <a:gd name="T31" fmla="*/ 85 h 209"/>
                <a:gd name="T32" fmla="*/ 105 w 149"/>
                <a:gd name="T33" fmla="*/ 0 h 209"/>
                <a:gd name="T34" fmla="*/ 149 w 149"/>
                <a:gd name="T35" fmla="*/ 0 h 209"/>
                <a:gd name="T36" fmla="*/ 149 w 149"/>
                <a:gd name="T37" fmla="*/ 205 h 209"/>
                <a:gd name="T38" fmla="*/ 108 w 149"/>
                <a:gd name="T39" fmla="*/ 205 h 209"/>
                <a:gd name="T40" fmla="*/ 107 w 149"/>
                <a:gd name="T41" fmla="*/ 137 h 209"/>
                <a:gd name="T42" fmla="*/ 104 w 149"/>
                <a:gd name="T43" fmla="*/ 125 h 209"/>
                <a:gd name="T44" fmla="*/ 98 w 149"/>
                <a:gd name="T45" fmla="*/ 114 h 209"/>
                <a:gd name="T46" fmla="*/ 88 w 149"/>
                <a:gd name="T47" fmla="*/ 106 h 209"/>
                <a:gd name="T48" fmla="*/ 74 w 149"/>
                <a:gd name="T49" fmla="*/ 103 h 209"/>
                <a:gd name="T50" fmla="*/ 60 w 149"/>
                <a:gd name="T51" fmla="*/ 106 h 209"/>
                <a:gd name="T52" fmla="*/ 50 w 149"/>
                <a:gd name="T53" fmla="*/ 113 h 209"/>
                <a:gd name="T54" fmla="*/ 44 w 149"/>
                <a:gd name="T55" fmla="*/ 124 h 209"/>
                <a:gd name="T56" fmla="*/ 42 w 149"/>
                <a:gd name="T57" fmla="*/ 137 h 209"/>
                <a:gd name="T58" fmla="*/ 44 w 149"/>
                <a:gd name="T59" fmla="*/ 150 h 209"/>
                <a:gd name="T60" fmla="*/ 50 w 149"/>
                <a:gd name="T61" fmla="*/ 161 h 209"/>
                <a:gd name="T62" fmla="*/ 60 w 149"/>
                <a:gd name="T63" fmla="*/ 169 h 209"/>
                <a:gd name="T64" fmla="*/ 74 w 149"/>
                <a:gd name="T65" fmla="*/ 172 h 209"/>
                <a:gd name="T66" fmla="*/ 88 w 149"/>
                <a:gd name="T67" fmla="*/ 169 h 209"/>
                <a:gd name="T68" fmla="*/ 98 w 149"/>
                <a:gd name="T69" fmla="*/ 161 h 209"/>
                <a:gd name="T70" fmla="*/ 104 w 149"/>
                <a:gd name="T71" fmla="*/ 150 h 209"/>
                <a:gd name="T72" fmla="*/ 107 w 149"/>
                <a:gd name="T73" fmla="*/ 13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209">
                  <a:moveTo>
                    <a:pt x="108" y="205"/>
                  </a:moveTo>
                  <a:cubicBezTo>
                    <a:pt x="108" y="187"/>
                    <a:pt x="108" y="187"/>
                    <a:pt x="108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3" y="194"/>
                    <a:pt x="97" y="200"/>
                    <a:pt x="89" y="203"/>
                  </a:cubicBezTo>
                  <a:cubicBezTo>
                    <a:pt x="81" y="207"/>
                    <a:pt x="73" y="209"/>
                    <a:pt x="64" y="209"/>
                  </a:cubicBezTo>
                  <a:cubicBezTo>
                    <a:pt x="54" y="209"/>
                    <a:pt x="45" y="207"/>
                    <a:pt x="37" y="203"/>
                  </a:cubicBezTo>
                  <a:cubicBezTo>
                    <a:pt x="29" y="199"/>
                    <a:pt x="22" y="194"/>
                    <a:pt x="16" y="187"/>
                  </a:cubicBezTo>
                  <a:cubicBezTo>
                    <a:pt x="11" y="180"/>
                    <a:pt x="7" y="173"/>
                    <a:pt x="4" y="164"/>
                  </a:cubicBezTo>
                  <a:cubicBezTo>
                    <a:pt x="1" y="156"/>
                    <a:pt x="0" y="147"/>
                    <a:pt x="0" y="137"/>
                  </a:cubicBezTo>
                  <a:cubicBezTo>
                    <a:pt x="0" y="128"/>
                    <a:pt x="1" y="119"/>
                    <a:pt x="4" y="110"/>
                  </a:cubicBezTo>
                  <a:cubicBezTo>
                    <a:pt x="7" y="102"/>
                    <a:pt x="11" y="94"/>
                    <a:pt x="17" y="88"/>
                  </a:cubicBezTo>
                  <a:cubicBezTo>
                    <a:pt x="22" y="81"/>
                    <a:pt x="29" y="76"/>
                    <a:pt x="37" y="72"/>
                  </a:cubicBezTo>
                  <a:cubicBezTo>
                    <a:pt x="45" y="68"/>
                    <a:pt x="53" y="67"/>
                    <a:pt x="63" y="67"/>
                  </a:cubicBezTo>
                  <a:cubicBezTo>
                    <a:pt x="73" y="67"/>
                    <a:pt x="81" y="68"/>
                    <a:pt x="88" y="72"/>
                  </a:cubicBezTo>
                  <a:cubicBezTo>
                    <a:pt x="95" y="76"/>
                    <a:pt x="100" y="80"/>
                    <a:pt x="104" y="85"/>
                  </a:cubicBezTo>
                  <a:cubicBezTo>
                    <a:pt x="105" y="85"/>
                    <a:pt x="105" y="85"/>
                    <a:pt x="105" y="85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205"/>
                    <a:pt x="149" y="205"/>
                    <a:pt x="149" y="205"/>
                  </a:cubicBezTo>
                  <a:cubicBezTo>
                    <a:pt x="108" y="205"/>
                    <a:pt x="108" y="205"/>
                    <a:pt x="108" y="205"/>
                  </a:cubicBezTo>
                  <a:close/>
                  <a:moveTo>
                    <a:pt x="107" y="137"/>
                  </a:moveTo>
                  <a:cubicBezTo>
                    <a:pt x="107" y="133"/>
                    <a:pt x="106" y="129"/>
                    <a:pt x="104" y="125"/>
                  </a:cubicBezTo>
                  <a:cubicBezTo>
                    <a:pt x="103" y="121"/>
                    <a:pt x="101" y="117"/>
                    <a:pt x="98" y="114"/>
                  </a:cubicBezTo>
                  <a:cubicBezTo>
                    <a:pt x="95" y="110"/>
                    <a:pt x="92" y="108"/>
                    <a:pt x="88" y="106"/>
                  </a:cubicBezTo>
                  <a:cubicBezTo>
                    <a:pt x="84" y="104"/>
                    <a:pt x="79" y="103"/>
                    <a:pt x="74" y="103"/>
                  </a:cubicBezTo>
                  <a:cubicBezTo>
                    <a:pt x="69" y="103"/>
                    <a:pt x="64" y="104"/>
                    <a:pt x="60" y="106"/>
                  </a:cubicBezTo>
                  <a:cubicBezTo>
                    <a:pt x="56" y="108"/>
                    <a:pt x="53" y="110"/>
                    <a:pt x="50" y="113"/>
                  </a:cubicBezTo>
                  <a:cubicBezTo>
                    <a:pt x="48" y="117"/>
                    <a:pt x="46" y="120"/>
                    <a:pt x="44" y="124"/>
                  </a:cubicBezTo>
                  <a:cubicBezTo>
                    <a:pt x="43" y="129"/>
                    <a:pt x="42" y="133"/>
                    <a:pt x="42" y="137"/>
                  </a:cubicBezTo>
                  <a:cubicBezTo>
                    <a:pt x="42" y="141"/>
                    <a:pt x="43" y="146"/>
                    <a:pt x="44" y="150"/>
                  </a:cubicBezTo>
                  <a:cubicBezTo>
                    <a:pt x="46" y="154"/>
                    <a:pt x="48" y="158"/>
                    <a:pt x="50" y="161"/>
                  </a:cubicBezTo>
                  <a:cubicBezTo>
                    <a:pt x="53" y="164"/>
                    <a:pt x="56" y="167"/>
                    <a:pt x="60" y="169"/>
                  </a:cubicBezTo>
                  <a:cubicBezTo>
                    <a:pt x="64" y="171"/>
                    <a:pt x="69" y="172"/>
                    <a:pt x="74" y="172"/>
                  </a:cubicBezTo>
                  <a:cubicBezTo>
                    <a:pt x="79" y="172"/>
                    <a:pt x="84" y="171"/>
                    <a:pt x="88" y="169"/>
                  </a:cubicBezTo>
                  <a:cubicBezTo>
                    <a:pt x="92" y="167"/>
                    <a:pt x="95" y="164"/>
                    <a:pt x="98" y="161"/>
                  </a:cubicBezTo>
                  <a:cubicBezTo>
                    <a:pt x="101" y="158"/>
                    <a:pt x="103" y="154"/>
                    <a:pt x="104" y="150"/>
                  </a:cubicBezTo>
                  <a:cubicBezTo>
                    <a:pt x="106" y="146"/>
                    <a:pt x="107" y="142"/>
                    <a:pt x="107" y="137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5160D8A-FCEB-4904-87AA-F2B2FB308D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1" y="2073"/>
              <a:ext cx="618" cy="683"/>
            </a:xfrm>
            <a:custGeom>
              <a:avLst/>
              <a:gdLst>
                <a:gd name="T0" fmla="*/ 7 w 129"/>
                <a:gd name="T1" fmla="*/ 23 h 142"/>
                <a:gd name="T2" fmla="*/ 35 w 129"/>
                <a:gd name="T3" fmla="*/ 6 h 142"/>
                <a:gd name="T4" fmla="*/ 67 w 129"/>
                <a:gd name="T5" fmla="*/ 0 h 142"/>
                <a:gd name="T6" fmla="*/ 96 w 129"/>
                <a:gd name="T7" fmla="*/ 4 h 142"/>
                <a:gd name="T8" fmla="*/ 115 w 129"/>
                <a:gd name="T9" fmla="*/ 17 h 142"/>
                <a:gd name="T10" fmla="*/ 126 w 129"/>
                <a:gd name="T11" fmla="*/ 40 h 142"/>
                <a:gd name="T12" fmla="*/ 129 w 129"/>
                <a:gd name="T13" fmla="*/ 71 h 142"/>
                <a:gd name="T14" fmla="*/ 129 w 129"/>
                <a:gd name="T15" fmla="*/ 139 h 142"/>
                <a:gd name="T16" fmla="*/ 88 w 129"/>
                <a:gd name="T17" fmla="*/ 139 h 142"/>
                <a:gd name="T18" fmla="*/ 88 w 129"/>
                <a:gd name="T19" fmla="*/ 125 h 142"/>
                <a:gd name="T20" fmla="*/ 88 w 129"/>
                <a:gd name="T21" fmla="*/ 125 h 142"/>
                <a:gd name="T22" fmla="*/ 72 w 129"/>
                <a:gd name="T23" fmla="*/ 138 h 142"/>
                <a:gd name="T24" fmla="*/ 49 w 129"/>
                <a:gd name="T25" fmla="*/ 142 h 142"/>
                <a:gd name="T26" fmla="*/ 33 w 129"/>
                <a:gd name="T27" fmla="*/ 140 h 142"/>
                <a:gd name="T28" fmla="*/ 17 w 129"/>
                <a:gd name="T29" fmla="*/ 133 h 142"/>
                <a:gd name="T30" fmla="*/ 5 w 129"/>
                <a:gd name="T31" fmla="*/ 120 h 142"/>
                <a:gd name="T32" fmla="*/ 0 w 129"/>
                <a:gd name="T33" fmla="*/ 100 h 142"/>
                <a:gd name="T34" fmla="*/ 8 w 129"/>
                <a:gd name="T35" fmla="*/ 77 h 142"/>
                <a:gd name="T36" fmla="*/ 29 w 129"/>
                <a:gd name="T37" fmla="*/ 63 h 142"/>
                <a:gd name="T38" fmla="*/ 57 w 129"/>
                <a:gd name="T39" fmla="*/ 56 h 142"/>
                <a:gd name="T40" fmla="*/ 87 w 129"/>
                <a:gd name="T41" fmla="*/ 55 h 142"/>
                <a:gd name="T42" fmla="*/ 87 w 129"/>
                <a:gd name="T43" fmla="*/ 53 h 142"/>
                <a:gd name="T44" fmla="*/ 80 w 129"/>
                <a:gd name="T45" fmla="*/ 38 h 142"/>
                <a:gd name="T46" fmla="*/ 63 w 129"/>
                <a:gd name="T47" fmla="*/ 33 h 142"/>
                <a:gd name="T48" fmla="*/ 44 w 129"/>
                <a:gd name="T49" fmla="*/ 37 h 142"/>
                <a:gd name="T50" fmla="*/ 29 w 129"/>
                <a:gd name="T51" fmla="*/ 47 h 142"/>
                <a:gd name="T52" fmla="*/ 7 w 129"/>
                <a:gd name="T53" fmla="*/ 23 h 142"/>
                <a:gd name="T54" fmla="*/ 88 w 129"/>
                <a:gd name="T55" fmla="*/ 81 h 142"/>
                <a:gd name="T56" fmla="*/ 83 w 129"/>
                <a:gd name="T57" fmla="*/ 81 h 142"/>
                <a:gd name="T58" fmla="*/ 68 w 129"/>
                <a:gd name="T59" fmla="*/ 81 h 142"/>
                <a:gd name="T60" fmla="*/ 55 w 129"/>
                <a:gd name="T61" fmla="*/ 84 h 142"/>
                <a:gd name="T62" fmla="*/ 45 w 129"/>
                <a:gd name="T63" fmla="*/ 89 h 142"/>
                <a:gd name="T64" fmla="*/ 41 w 129"/>
                <a:gd name="T65" fmla="*/ 99 h 142"/>
                <a:gd name="T66" fmla="*/ 43 w 129"/>
                <a:gd name="T67" fmla="*/ 105 h 142"/>
                <a:gd name="T68" fmla="*/ 48 w 129"/>
                <a:gd name="T69" fmla="*/ 110 h 142"/>
                <a:gd name="T70" fmla="*/ 54 w 129"/>
                <a:gd name="T71" fmla="*/ 112 h 142"/>
                <a:gd name="T72" fmla="*/ 61 w 129"/>
                <a:gd name="T73" fmla="*/ 113 h 142"/>
                <a:gd name="T74" fmla="*/ 81 w 129"/>
                <a:gd name="T75" fmla="*/ 105 h 142"/>
                <a:gd name="T76" fmla="*/ 88 w 129"/>
                <a:gd name="T77" fmla="*/ 85 h 142"/>
                <a:gd name="T78" fmla="*/ 88 w 129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142">
                  <a:moveTo>
                    <a:pt x="7" y="23"/>
                  </a:moveTo>
                  <a:cubicBezTo>
                    <a:pt x="15" y="15"/>
                    <a:pt x="24" y="10"/>
                    <a:pt x="35" y="6"/>
                  </a:cubicBezTo>
                  <a:cubicBezTo>
                    <a:pt x="45" y="2"/>
                    <a:pt x="56" y="0"/>
                    <a:pt x="67" y="0"/>
                  </a:cubicBezTo>
                  <a:cubicBezTo>
                    <a:pt x="78" y="0"/>
                    <a:pt x="88" y="2"/>
                    <a:pt x="96" y="4"/>
                  </a:cubicBezTo>
                  <a:cubicBezTo>
                    <a:pt x="104" y="7"/>
                    <a:pt x="110" y="11"/>
                    <a:pt x="115" y="17"/>
                  </a:cubicBezTo>
                  <a:cubicBezTo>
                    <a:pt x="120" y="23"/>
                    <a:pt x="123" y="31"/>
                    <a:pt x="126" y="40"/>
                  </a:cubicBezTo>
                  <a:cubicBezTo>
                    <a:pt x="128" y="48"/>
                    <a:pt x="129" y="59"/>
                    <a:pt x="129" y="71"/>
                  </a:cubicBezTo>
                  <a:cubicBezTo>
                    <a:pt x="129" y="139"/>
                    <a:pt x="129" y="139"/>
                    <a:pt x="129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4" y="130"/>
                    <a:pt x="79" y="135"/>
                    <a:pt x="72" y="138"/>
                  </a:cubicBezTo>
                  <a:cubicBezTo>
                    <a:pt x="65" y="141"/>
                    <a:pt x="58" y="142"/>
                    <a:pt x="49" y="142"/>
                  </a:cubicBezTo>
                  <a:cubicBezTo>
                    <a:pt x="44" y="142"/>
                    <a:pt x="38" y="142"/>
                    <a:pt x="33" y="140"/>
                  </a:cubicBezTo>
                  <a:cubicBezTo>
                    <a:pt x="27" y="139"/>
                    <a:pt x="22" y="137"/>
                    <a:pt x="17" y="133"/>
                  </a:cubicBezTo>
                  <a:cubicBezTo>
                    <a:pt x="12" y="130"/>
                    <a:pt x="8" y="126"/>
                    <a:pt x="5" y="120"/>
                  </a:cubicBezTo>
                  <a:cubicBezTo>
                    <a:pt x="2" y="115"/>
                    <a:pt x="0" y="108"/>
                    <a:pt x="0" y="100"/>
                  </a:cubicBezTo>
                  <a:cubicBezTo>
                    <a:pt x="0" y="91"/>
                    <a:pt x="3" y="83"/>
                    <a:pt x="8" y="77"/>
                  </a:cubicBezTo>
                  <a:cubicBezTo>
                    <a:pt x="14" y="71"/>
                    <a:pt x="21" y="66"/>
                    <a:pt x="29" y="63"/>
                  </a:cubicBezTo>
                  <a:cubicBezTo>
                    <a:pt x="37" y="60"/>
                    <a:pt x="47" y="58"/>
                    <a:pt x="57" y="56"/>
                  </a:cubicBezTo>
                  <a:cubicBezTo>
                    <a:pt x="67" y="55"/>
                    <a:pt x="77" y="55"/>
                    <a:pt x="87" y="55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46"/>
                    <a:pt x="85" y="41"/>
                    <a:pt x="80" y="38"/>
                  </a:cubicBezTo>
                  <a:cubicBezTo>
                    <a:pt x="75" y="35"/>
                    <a:pt x="70" y="33"/>
                    <a:pt x="63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9" y="40"/>
                    <a:pt x="34" y="43"/>
                    <a:pt x="29" y="47"/>
                  </a:cubicBezTo>
                  <a:lnTo>
                    <a:pt x="7" y="23"/>
                  </a:lnTo>
                  <a:close/>
                  <a:moveTo>
                    <a:pt x="88" y="81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78" y="81"/>
                    <a:pt x="73" y="81"/>
                    <a:pt x="68" y="81"/>
                  </a:cubicBezTo>
                  <a:cubicBezTo>
                    <a:pt x="63" y="82"/>
                    <a:pt x="59" y="82"/>
                    <a:pt x="55" y="84"/>
                  </a:cubicBezTo>
                  <a:cubicBezTo>
                    <a:pt x="51" y="85"/>
                    <a:pt x="48" y="87"/>
                    <a:pt x="45" y="89"/>
                  </a:cubicBezTo>
                  <a:cubicBezTo>
                    <a:pt x="43" y="92"/>
                    <a:pt x="41" y="95"/>
                    <a:pt x="41" y="99"/>
                  </a:cubicBezTo>
                  <a:cubicBezTo>
                    <a:pt x="41" y="101"/>
                    <a:pt x="42" y="104"/>
                    <a:pt x="43" y="105"/>
                  </a:cubicBezTo>
                  <a:cubicBezTo>
                    <a:pt x="44" y="107"/>
                    <a:pt x="46" y="109"/>
                    <a:pt x="48" y="110"/>
                  </a:cubicBezTo>
                  <a:cubicBezTo>
                    <a:pt x="49" y="111"/>
                    <a:pt x="51" y="112"/>
                    <a:pt x="54" y="112"/>
                  </a:cubicBezTo>
                  <a:cubicBezTo>
                    <a:pt x="56" y="112"/>
                    <a:pt x="58" y="113"/>
                    <a:pt x="61" y="113"/>
                  </a:cubicBezTo>
                  <a:cubicBezTo>
                    <a:pt x="70" y="113"/>
                    <a:pt x="76" y="110"/>
                    <a:pt x="81" y="105"/>
                  </a:cubicBezTo>
                  <a:cubicBezTo>
                    <a:pt x="86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FAB95FB-3C23-41F9-8BB4-598ADCEB5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2" y="1924"/>
              <a:ext cx="461" cy="832"/>
            </a:xfrm>
            <a:custGeom>
              <a:avLst/>
              <a:gdLst>
                <a:gd name="T0" fmla="*/ 65 w 96"/>
                <a:gd name="T1" fmla="*/ 68 h 173"/>
                <a:gd name="T2" fmla="*/ 65 w 96"/>
                <a:gd name="T3" fmla="*/ 120 h 173"/>
                <a:gd name="T4" fmla="*/ 68 w 96"/>
                <a:gd name="T5" fmla="*/ 134 h 173"/>
                <a:gd name="T6" fmla="*/ 81 w 96"/>
                <a:gd name="T7" fmla="*/ 139 h 173"/>
                <a:gd name="T8" fmla="*/ 88 w 96"/>
                <a:gd name="T9" fmla="*/ 139 h 173"/>
                <a:gd name="T10" fmla="*/ 94 w 96"/>
                <a:gd name="T11" fmla="*/ 137 h 173"/>
                <a:gd name="T12" fmla="*/ 95 w 96"/>
                <a:gd name="T13" fmla="*/ 169 h 173"/>
                <a:gd name="T14" fmla="*/ 83 w 96"/>
                <a:gd name="T15" fmla="*/ 172 h 173"/>
                <a:gd name="T16" fmla="*/ 69 w 96"/>
                <a:gd name="T17" fmla="*/ 173 h 173"/>
                <a:gd name="T18" fmla="*/ 46 w 96"/>
                <a:gd name="T19" fmla="*/ 170 h 173"/>
                <a:gd name="T20" fmla="*/ 32 w 96"/>
                <a:gd name="T21" fmla="*/ 160 h 173"/>
                <a:gd name="T22" fmla="*/ 24 w 96"/>
                <a:gd name="T23" fmla="*/ 145 h 173"/>
                <a:gd name="T24" fmla="*/ 21 w 96"/>
                <a:gd name="T25" fmla="*/ 125 h 173"/>
                <a:gd name="T26" fmla="*/ 21 w 96"/>
                <a:gd name="T27" fmla="*/ 68 h 173"/>
                <a:gd name="T28" fmla="*/ 0 w 96"/>
                <a:gd name="T29" fmla="*/ 68 h 173"/>
                <a:gd name="T30" fmla="*/ 0 w 96"/>
                <a:gd name="T31" fmla="*/ 35 h 173"/>
                <a:gd name="T32" fmla="*/ 21 w 96"/>
                <a:gd name="T33" fmla="*/ 35 h 173"/>
                <a:gd name="T34" fmla="*/ 21 w 96"/>
                <a:gd name="T35" fmla="*/ 0 h 173"/>
                <a:gd name="T36" fmla="*/ 65 w 96"/>
                <a:gd name="T37" fmla="*/ 0 h 173"/>
                <a:gd name="T38" fmla="*/ 65 w 96"/>
                <a:gd name="T39" fmla="*/ 35 h 173"/>
                <a:gd name="T40" fmla="*/ 96 w 96"/>
                <a:gd name="T41" fmla="*/ 35 h 173"/>
                <a:gd name="T42" fmla="*/ 96 w 96"/>
                <a:gd name="T43" fmla="*/ 68 h 173"/>
                <a:gd name="T44" fmla="*/ 65 w 96"/>
                <a:gd name="T45" fmla="*/ 6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173">
                  <a:moveTo>
                    <a:pt x="65" y="68"/>
                  </a:moveTo>
                  <a:cubicBezTo>
                    <a:pt x="65" y="120"/>
                    <a:pt x="65" y="120"/>
                    <a:pt x="65" y="120"/>
                  </a:cubicBezTo>
                  <a:cubicBezTo>
                    <a:pt x="65" y="126"/>
                    <a:pt x="66" y="131"/>
                    <a:pt x="68" y="134"/>
                  </a:cubicBezTo>
                  <a:cubicBezTo>
                    <a:pt x="71" y="138"/>
                    <a:pt x="75" y="139"/>
                    <a:pt x="81" y="139"/>
                  </a:cubicBezTo>
                  <a:cubicBezTo>
                    <a:pt x="84" y="139"/>
                    <a:pt x="86" y="139"/>
                    <a:pt x="88" y="139"/>
                  </a:cubicBezTo>
                  <a:cubicBezTo>
                    <a:pt x="91" y="138"/>
                    <a:pt x="93" y="138"/>
                    <a:pt x="94" y="137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2" y="170"/>
                    <a:pt x="88" y="171"/>
                    <a:pt x="83" y="172"/>
                  </a:cubicBezTo>
                  <a:cubicBezTo>
                    <a:pt x="79" y="173"/>
                    <a:pt x="74" y="173"/>
                    <a:pt x="69" y="173"/>
                  </a:cubicBezTo>
                  <a:cubicBezTo>
                    <a:pt x="60" y="173"/>
                    <a:pt x="53" y="172"/>
                    <a:pt x="46" y="170"/>
                  </a:cubicBezTo>
                  <a:cubicBezTo>
                    <a:pt x="40" y="168"/>
                    <a:pt x="35" y="165"/>
                    <a:pt x="32" y="160"/>
                  </a:cubicBezTo>
                  <a:cubicBezTo>
                    <a:pt x="28" y="156"/>
                    <a:pt x="25" y="151"/>
                    <a:pt x="24" y="145"/>
                  </a:cubicBezTo>
                  <a:cubicBezTo>
                    <a:pt x="22" y="139"/>
                    <a:pt x="21" y="133"/>
                    <a:pt x="21" y="12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65" y="68"/>
                    <a:pt x="65" y="68"/>
                    <a:pt x="65" y="68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FF31209-323C-4819-BA9D-B280800AF9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04" y="2073"/>
              <a:ext cx="618" cy="683"/>
            </a:xfrm>
            <a:custGeom>
              <a:avLst/>
              <a:gdLst>
                <a:gd name="T0" fmla="*/ 7 w 129"/>
                <a:gd name="T1" fmla="*/ 23 h 142"/>
                <a:gd name="T2" fmla="*/ 34 w 129"/>
                <a:gd name="T3" fmla="*/ 6 h 142"/>
                <a:gd name="T4" fmla="*/ 67 w 129"/>
                <a:gd name="T5" fmla="*/ 0 h 142"/>
                <a:gd name="T6" fmla="*/ 95 w 129"/>
                <a:gd name="T7" fmla="*/ 4 h 142"/>
                <a:gd name="T8" fmla="*/ 115 w 129"/>
                <a:gd name="T9" fmla="*/ 17 h 142"/>
                <a:gd name="T10" fmla="*/ 125 w 129"/>
                <a:gd name="T11" fmla="*/ 40 h 142"/>
                <a:gd name="T12" fmla="*/ 129 w 129"/>
                <a:gd name="T13" fmla="*/ 71 h 142"/>
                <a:gd name="T14" fmla="*/ 129 w 129"/>
                <a:gd name="T15" fmla="*/ 139 h 142"/>
                <a:gd name="T16" fmla="*/ 88 w 129"/>
                <a:gd name="T17" fmla="*/ 139 h 142"/>
                <a:gd name="T18" fmla="*/ 88 w 129"/>
                <a:gd name="T19" fmla="*/ 125 h 142"/>
                <a:gd name="T20" fmla="*/ 87 w 129"/>
                <a:gd name="T21" fmla="*/ 125 h 142"/>
                <a:gd name="T22" fmla="*/ 72 w 129"/>
                <a:gd name="T23" fmla="*/ 138 h 142"/>
                <a:gd name="T24" fmla="*/ 49 w 129"/>
                <a:gd name="T25" fmla="*/ 142 h 142"/>
                <a:gd name="T26" fmla="*/ 32 w 129"/>
                <a:gd name="T27" fmla="*/ 140 h 142"/>
                <a:gd name="T28" fmla="*/ 16 w 129"/>
                <a:gd name="T29" fmla="*/ 133 h 142"/>
                <a:gd name="T30" fmla="*/ 5 w 129"/>
                <a:gd name="T31" fmla="*/ 120 h 142"/>
                <a:gd name="T32" fmla="*/ 0 w 129"/>
                <a:gd name="T33" fmla="*/ 100 h 142"/>
                <a:gd name="T34" fmla="*/ 8 w 129"/>
                <a:gd name="T35" fmla="*/ 77 h 142"/>
                <a:gd name="T36" fmla="*/ 29 w 129"/>
                <a:gd name="T37" fmla="*/ 63 h 142"/>
                <a:gd name="T38" fmla="*/ 57 w 129"/>
                <a:gd name="T39" fmla="*/ 56 h 142"/>
                <a:gd name="T40" fmla="*/ 87 w 129"/>
                <a:gd name="T41" fmla="*/ 55 h 142"/>
                <a:gd name="T42" fmla="*/ 87 w 129"/>
                <a:gd name="T43" fmla="*/ 53 h 142"/>
                <a:gd name="T44" fmla="*/ 80 w 129"/>
                <a:gd name="T45" fmla="*/ 38 h 142"/>
                <a:gd name="T46" fmla="*/ 62 w 129"/>
                <a:gd name="T47" fmla="*/ 33 h 142"/>
                <a:gd name="T48" fmla="*/ 44 w 129"/>
                <a:gd name="T49" fmla="*/ 37 h 142"/>
                <a:gd name="T50" fmla="*/ 29 w 129"/>
                <a:gd name="T51" fmla="*/ 47 h 142"/>
                <a:gd name="T52" fmla="*/ 7 w 129"/>
                <a:gd name="T53" fmla="*/ 23 h 142"/>
                <a:gd name="T54" fmla="*/ 88 w 129"/>
                <a:gd name="T55" fmla="*/ 81 h 142"/>
                <a:gd name="T56" fmla="*/ 82 w 129"/>
                <a:gd name="T57" fmla="*/ 81 h 142"/>
                <a:gd name="T58" fmla="*/ 68 w 129"/>
                <a:gd name="T59" fmla="*/ 81 h 142"/>
                <a:gd name="T60" fmla="*/ 54 w 129"/>
                <a:gd name="T61" fmla="*/ 84 h 142"/>
                <a:gd name="T62" fmla="*/ 45 w 129"/>
                <a:gd name="T63" fmla="*/ 89 h 142"/>
                <a:gd name="T64" fmla="*/ 41 w 129"/>
                <a:gd name="T65" fmla="*/ 99 h 142"/>
                <a:gd name="T66" fmla="*/ 43 w 129"/>
                <a:gd name="T67" fmla="*/ 105 h 142"/>
                <a:gd name="T68" fmla="*/ 47 w 129"/>
                <a:gd name="T69" fmla="*/ 110 h 142"/>
                <a:gd name="T70" fmla="*/ 53 w 129"/>
                <a:gd name="T71" fmla="*/ 112 h 142"/>
                <a:gd name="T72" fmla="*/ 60 w 129"/>
                <a:gd name="T73" fmla="*/ 113 h 142"/>
                <a:gd name="T74" fmla="*/ 81 w 129"/>
                <a:gd name="T75" fmla="*/ 105 h 142"/>
                <a:gd name="T76" fmla="*/ 88 w 129"/>
                <a:gd name="T77" fmla="*/ 85 h 142"/>
                <a:gd name="T78" fmla="*/ 88 w 129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142">
                  <a:moveTo>
                    <a:pt x="7" y="23"/>
                  </a:moveTo>
                  <a:cubicBezTo>
                    <a:pt x="14" y="15"/>
                    <a:pt x="24" y="10"/>
                    <a:pt x="34" y="6"/>
                  </a:cubicBezTo>
                  <a:cubicBezTo>
                    <a:pt x="45" y="2"/>
                    <a:pt x="56" y="0"/>
                    <a:pt x="67" y="0"/>
                  </a:cubicBezTo>
                  <a:cubicBezTo>
                    <a:pt x="78" y="0"/>
                    <a:pt x="88" y="2"/>
                    <a:pt x="95" y="4"/>
                  </a:cubicBezTo>
                  <a:cubicBezTo>
                    <a:pt x="103" y="7"/>
                    <a:pt x="110" y="11"/>
                    <a:pt x="115" y="17"/>
                  </a:cubicBezTo>
                  <a:cubicBezTo>
                    <a:pt x="119" y="23"/>
                    <a:pt x="123" y="31"/>
                    <a:pt x="125" y="40"/>
                  </a:cubicBezTo>
                  <a:cubicBezTo>
                    <a:pt x="127" y="48"/>
                    <a:pt x="129" y="59"/>
                    <a:pt x="129" y="71"/>
                  </a:cubicBezTo>
                  <a:cubicBezTo>
                    <a:pt x="129" y="139"/>
                    <a:pt x="129" y="139"/>
                    <a:pt x="129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4" y="130"/>
                    <a:pt x="79" y="135"/>
                    <a:pt x="72" y="138"/>
                  </a:cubicBezTo>
                  <a:cubicBezTo>
                    <a:pt x="65" y="141"/>
                    <a:pt x="57" y="142"/>
                    <a:pt x="49" y="142"/>
                  </a:cubicBezTo>
                  <a:cubicBezTo>
                    <a:pt x="44" y="142"/>
                    <a:pt x="38" y="142"/>
                    <a:pt x="32" y="140"/>
                  </a:cubicBezTo>
                  <a:cubicBezTo>
                    <a:pt x="26" y="139"/>
                    <a:pt x="21" y="137"/>
                    <a:pt x="16" y="133"/>
                  </a:cubicBezTo>
                  <a:cubicBezTo>
                    <a:pt x="12" y="130"/>
                    <a:pt x="8" y="126"/>
                    <a:pt x="5" y="120"/>
                  </a:cubicBezTo>
                  <a:cubicBezTo>
                    <a:pt x="2" y="115"/>
                    <a:pt x="0" y="108"/>
                    <a:pt x="0" y="100"/>
                  </a:cubicBezTo>
                  <a:cubicBezTo>
                    <a:pt x="0" y="91"/>
                    <a:pt x="3" y="83"/>
                    <a:pt x="8" y="77"/>
                  </a:cubicBezTo>
                  <a:cubicBezTo>
                    <a:pt x="13" y="71"/>
                    <a:pt x="20" y="66"/>
                    <a:pt x="29" y="63"/>
                  </a:cubicBezTo>
                  <a:cubicBezTo>
                    <a:pt x="37" y="60"/>
                    <a:pt x="46" y="58"/>
                    <a:pt x="57" y="56"/>
                  </a:cubicBezTo>
                  <a:cubicBezTo>
                    <a:pt x="67" y="55"/>
                    <a:pt x="77" y="55"/>
                    <a:pt x="87" y="55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46"/>
                    <a:pt x="84" y="41"/>
                    <a:pt x="80" y="38"/>
                  </a:cubicBezTo>
                  <a:cubicBezTo>
                    <a:pt x="75" y="35"/>
                    <a:pt x="69" y="33"/>
                    <a:pt x="62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8" y="40"/>
                    <a:pt x="33" y="43"/>
                    <a:pt x="29" y="47"/>
                  </a:cubicBezTo>
                  <a:lnTo>
                    <a:pt x="7" y="23"/>
                  </a:lnTo>
                  <a:close/>
                  <a:moveTo>
                    <a:pt x="88" y="81"/>
                  </a:moveTo>
                  <a:cubicBezTo>
                    <a:pt x="82" y="81"/>
                    <a:pt x="82" y="81"/>
                    <a:pt x="82" y="81"/>
                  </a:cubicBezTo>
                  <a:cubicBezTo>
                    <a:pt x="77" y="81"/>
                    <a:pt x="73" y="81"/>
                    <a:pt x="68" y="81"/>
                  </a:cubicBezTo>
                  <a:cubicBezTo>
                    <a:pt x="63" y="82"/>
                    <a:pt x="58" y="82"/>
                    <a:pt x="54" y="84"/>
                  </a:cubicBezTo>
                  <a:cubicBezTo>
                    <a:pt x="50" y="85"/>
                    <a:pt x="47" y="87"/>
                    <a:pt x="45" y="89"/>
                  </a:cubicBezTo>
                  <a:cubicBezTo>
                    <a:pt x="42" y="92"/>
                    <a:pt x="41" y="95"/>
                    <a:pt x="41" y="99"/>
                  </a:cubicBezTo>
                  <a:cubicBezTo>
                    <a:pt x="41" y="101"/>
                    <a:pt x="42" y="104"/>
                    <a:pt x="43" y="105"/>
                  </a:cubicBezTo>
                  <a:cubicBezTo>
                    <a:pt x="44" y="107"/>
                    <a:pt x="45" y="109"/>
                    <a:pt x="47" y="110"/>
                  </a:cubicBezTo>
                  <a:cubicBezTo>
                    <a:pt x="49" y="111"/>
                    <a:pt x="51" y="112"/>
                    <a:pt x="53" y="112"/>
                  </a:cubicBezTo>
                  <a:cubicBezTo>
                    <a:pt x="56" y="112"/>
                    <a:pt x="58" y="113"/>
                    <a:pt x="60" y="113"/>
                  </a:cubicBezTo>
                  <a:cubicBezTo>
                    <a:pt x="69" y="113"/>
                    <a:pt x="76" y="110"/>
                    <a:pt x="81" y="105"/>
                  </a:cubicBezTo>
                  <a:cubicBezTo>
                    <a:pt x="86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38C6565-FFBC-441A-863E-5F01BBA25B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9" y="1823"/>
              <a:ext cx="978" cy="919"/>
            </a:xfrm>
            <a:custGeom>
              <a:avLst/>
              <a:gdLst>
                <a:gd name="T0" fmla="*/ 734 w 978"/>
                <a:gd name="T1" fmla="*/ 919 h 919"/>
                <a:gd name="T2" fmla="*/ 662 w 978"/>
                <a:gd name="T3" fmla="*/ 741 h 919"/>
                <a:gd name="T4" fmla="*/ 307 w 978"/>
                <a:gd name="T5" fmla="*/ 741 h 919"/>
                <a:gd name="T6" fmla="*/ 240 w 978"/>
                <a:gd name="T7" fmla="*/ 919 h 919"/>
                <a:gd name="T8" fmla="*/ 0 w 978"/>
                <a:gd name="T9" fmla="*/ 919 h 919"/>
                <a:gd name="T10" fmla="*/ 384 w 978"/>
                <a:gd name="T11" fmla="*/ 0 h 919"/>
                <a:gd name="T12" fmla="*/ 599 w 978"/>
                <a:gd name="T13" fmla="*/ 0 h 919"/>
                <a:gd name="T14" fmla="*/ 978 w 978"/>
                <a:gd name="T15" fmla="*/ 919 h 919"/>
                <a:gd name="T16" fmla="*/ 734 w 978"/>
                <a:gd name="T17" fmla="*/ 919 h 919"/>
                <a:gd name="T18" fmla="*/ 489 w 978"/>
                <a:gd name="T19" fmla="*/ 246 h 919"/>
                <a:gd name="T20" fmla="*/ 369 w 978"/>
                <a:gd name="T21" fmla="*/ 563 h 919"/>
                <a:gd name="T22" fmla="*/ 599 w 978"/>
                <a:gd name="T23" fmla="*/ 563 h 919"/>
                <a:gd name="T24" fmla="*/ 489 w 978"/>
                <a:gd name="T25" fmla="*/ 246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8" h="919">
                  <a:moveTo>
                    <a:pt x="734" y="919"/>
                  </a:moveTo>
                  <a:lnTo>
                    <a:pt x="662" y="741"/>
                  </a:lnTo>
                  <a:lnTo>
                    <a:pt x="307" y="741"/>
                  </a:lnTo>
                  <a:lnTo>
                    <a:pt x="240" y="919"/>
                  </a:lnTo>
                  <a:lnTo>
                    <a:pt x="0" y="919"/>
                  </a:lnTo>
                  <a:lnTo>
                    <a:pt x="384" y="0"/>
                  </a:lnTo>
                  <a:lnTo>
                    <a:pt x="599" y="0"/>
                  </a:lnTo>
                  <a:lnTo>
                    <a:pt x="978" y="919"/>
                  </a:lnTo>
                  <a:lnTo>
                    <a:pt x="734" y="919"/>
                  </a:lnTo>
                  <a:close/>
                  <a:moveTo>
                    <a:pt x="489" y="246"/>
                  </a:moveTo>
                  <a:lnTo>
                    <a:pt x="369" y="563"/>
                  </a:lnTo>
                  <a:lnTo>
                    <a:pt x="599" y="563"/>
                  </a:lnTo>
                  <a:lnTo>
                    <a:pt x="489" y="2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8DE5B81-E2E9-4A0E-AA7E-490C016A9C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44" y="2078"/>
              <a:ext cx="427" cy="664"/>
            </a:xfrm>
            <a:custGeom>
              <a:avLst/>
              <a:gdLst>
                <a:gd name="T0" fmla="*/ 87 w 89"/>
                <a:gd name="T1" fmla="*/ 40 h 138"/>
                <a:gd name="T2" fmla="*/ 81 w 89"/>
                <a:gd name="T3" fmla="*/ 39 h 138"/>
                <a:gd name="T4" fmla="*/ 76 w 89"/>
                <a:gd name="T5" fmla="*/ 39 h 138"/>
                <a:gd name="T6" fmla="*/ 61 w 89"/>
                <a:gd name="T7" fmla="*/ 42 h 138"/>
                <a:gd name="T8" fmla="*/ 51 w 89"/>
                <a:gd name="T9" fmla="*/ 50 h 138"/>
                <a:gd name="T10" fmla="*/ 46 w 89"/>
                <a:gd name="T11" fmla="*/ 60 h 138"/>
                <a:gd name="T12" fmla="*/ 44 w 89"/>
                <a:gd name="T13" fmla="*/ 69 h 138"/>
                <a:gd name="T14" fmla="*/ 44 w 89"/>
                <a:gd name="T15" fmla="*/ 138 h 138"/>
                <a:gd name="T16" fmla="*/ 0 w 89"/>
                <a:gd name="T17" fmla="*/ 138 h 138"/>
                <a:gd name="T18" fmla="*/ 0 w 89"/>
                <a:gd name="T19" fmla="*/ 4 h 138"/>
                <a:gd name="T20" fmla="*/ 43 w 89"/>
                <a:gd name="T21" fmla="*/ 4 h 138"/>
                <a:gd name="T22" fmla="*/ 43 w 89"/>
                <a:gd name="T23" fmla="*/ 23 h 138"/>
                <a:gd name="T24" fmla="*/ 43 w 89"/>
                <a:gd name="T25" fmla="*/ 23 h 138"/>
                <a:gd name="T26" fmla="*/ 58 w 89"/>
                <a:gd name="T27" fmla="*/ 6 h 138"/>
                <a:gd name="T28" fmla="*/ 80 w 89"/>
                <a:gd name="T29" fmla="*/ 0 h 138"/>
                <a:gd name="T30" fmla="*/ 85 w 89"/>
                <a:gd name="T31" fmla="*/ 0 h 138"/>
                <a:gd name="T32" fmla="*/ 89 w 89"/>
                <a:gd name="T33" fmla="*/ 1 h 138"/>
                <a:gd name="T34" fmla="*/ 87 w 89"/>
                <a:gd name="T35" fmla="*/ 4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138">
                  <a:moveTo>
                    <a:pt x="87" y="40"/>
                  </a:moveTo>
                  <a:cubicBezTo>
                    <a:pt x="85" y="39"/>
                    <a:pt x="83" y="39"/>
                    <a:pt x="81" y="39"/>
                  </a:cubicBezTo>
                  <a:cubicBezTo>
                    <a:pt x="80" y="39"/>
                    <a:pt x="78" y="39"/>
                    <a:pt x="76" y="39"/>
                  </a:cubicBezTo>
                  <a:cubicBezTo>
                    <a:pt x="70" y="39"/>
                    <a:pt x="65" y="40"/>
                    <a:pt x="61" y="42"/>
                  </a:cubicBezTo>
                  <a:cubicBezTo>
                    <a:pt x="57" y="44"/>
                    <a:pt x="54" y="47"/>
                    <a:pt x="51" y="50"/>
                  </a:cubicBezTo>
                  <a:cubicBezTo>
                    <a:pt x="49" y="53"/>
                    <a:pt x="47" y="56"/>
                    <a:pt x="46" y="60"/>
                  </a:cubicBezTo>
                  <a:cubicBezTo>
                    <a:pt x="45" y="63"/>
                    <a:pt x="44" y="66"/>
                    <a:pt x="44" y="69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7" y="16"/>
                    <a:pt x="52" y="11"/>
                    <a:pt x="58" y="6"/>
                  </a:cubicBezTo>
                  <a:cubicBezTo>
                    <a:pt x="64" y="2"/>
                    <a:pt x="71" y="0"/>
                    <a:pt x="80" y="0"/>
                  </a:cubicBezTo>
                  <a:cubicBezTo>
                    <a:pt x="82" y="0"/>
                    <a:pt x="83" y="0"/>
                    <a:pt x="85" y="0"/>
                  </a:cubicBezTo>
                  <a:cubicBezTo>
                    <a:pt x="87" y="0"/>
                    <a:pt x="88" y="0"/>
                    <a:pt x="89" y="1"/>
                  </a:cubicBezTo>
                  <a:lnTo>
                    <a:pt x="87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02197B4-7F77-4662-BC9C-50913190A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19" y="1924"/>
              <a:ext cx="465" cy="832"/>
            </a:xfrm>
            <a:custGeom>
              <a:avLst/>
              <a:gdLst>
                <a:gd name="T0" fmla="*/ 65 w 97"/>
                <a:gd name="T1" fmla="*/ 68 h 173"/>
                <a:gd name="T2" fmla="*/ 65 w 97"/>
                <a:gd name="T3" fmla="*/ 120 h 173"/>
                <a:gd name="T4" fmla="*/ 69 w 97"/>
                <a:gd name="T5" fmla="*/ 134 h 173"/>
                <a:gd name="T6" fmla="*/ 82 w 97"/>
                <a:gd name="T7" fmla="*/ 139 h 173"/>
                <a:gd name="T8" fmla="*/ 89 w 97"/>
                <a:gd name="T9" fmla="*/ 139 h 173"/>
                <a:gd name="T10" fmla="*/ 95 w 97"/>
                <a:gd name="T11" fmla="*/ 137 h 173"/>
                <a:gd name="T12" fmla="*/ 96 w 97"/>
                <a:gd name="T13" fmla="*/ 169 h 173"/>
                <a:gd name="T14" fmla="*/ 84 w 97"/>
                <a:gd name="T15" fmla="*/ 172 h 173"/>
                <a:gd name="T16" fmla="*/ 70 w 97"/>
                <a:gd name="T17" fmla="*/ 173 h 173"/>
                <a:gd name="T18" fmla="*/ 47 w 97"/>
                <a:gd name="T19" fmla="*/ 170 h 173"/>
                <a:gd name="T20" fmla="*/ 32 w 97"/>
                <a:gd name="T21" fmla="*/ 160 h 173"/>
                <a:gd name="T22" fmla="*/ 24 w 97"/>
                <a:gd name="T23" fmla="*/ 145 h 173"/>
                <a:gd name="T24" fmla="*/ 22 w 97"/>
                <a:gd name="T25" fmla="*/ 125 h 173"/>
                <a:gd name="T26" fmla="*/ 22 w 97"/>
                <a:gd name="T27" fmla="*/ 68 h 173"/>
                <a:gd name="T28" fmla="*/ 0 w 97"/>
                <a:gd name="T29" fmla="*/ 68 h 173"/>
                <a:gd name="T30" fmla="*/ 0 w 97"/>
                <a:gd name="T31" fmla="*/ 35 h 173"/>
                <a:gd name="T32" fmla="*/ 22 w 97"/>
                <a:gd name="T33" fmla="*/ 35 h 173"/>
                <a:gd name="T34" fmla="*/ 22 w 97"/>
                <a:gd name="T35" fmla="*/ 0 h 173"/>
                <a:gd name="T36" fmla="*/ 65 w 97"/>
                <a:gd name="T37" fmla="*/ 0 h 173"/>
                <a:gd name="T38" fmla="*/ 65 w 97"/>
                <a:gd name="T39" fmla="*/ 35 h 173"/>
                <a:gd name="T40" fmla="*/ 97 w 97"/>
                <a:gd name="T41" fmla="*/ 35 h 173"/>
                <a:gd name="T42" fmla="*/ 97 w 97"/>
                <a:gd name="T43" fmla="*/ 68 h 173"/>
                <a:gd name="T44" fmla="*/ 65 w 97"/>
                <a:gd name="T45" fmla="*/ 6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" h="173">
                  <a:moveTo>
                    <a:pt x="65" y="68"/>
                  </a:moveTo>
                  <a:cubicBezTo>
                    <a:pt x="65" y="120"/>
                    <a:pt x="65" y="120"/>
                    <a:pt x="65" y="120"/>
                  </a:cubicBezTo>
                  <a:cubicBezTo>
                    <a:pt x="65" y="126"/>
                    <a:pt x="66" y="131"/>
                    <a:pt x="69" y="134"/>
                  </a:cubicBezTo>
                  <a:cubicBezTo>
                    <a:pt x="71" y="138"/>
                    <a:pt x="76" y="139"/>
                    <a:pt x="82" y="139"/>
                  </a:cubicBezTo>
                  <a:cubicBezTo>
                    <a:pt x="84" y="139"/>
                    <a:pt x="86" y="139"/>
                    <a:pt x="89" y="139"/>
                  </a:cubicBezTo>
                  <a:cubicBezTo>
                    <a:pt x="91" y="138"/>
                    <a:pt x="93" y="138"/>
                    <a:pt x="95" y="137"/>
                  </a:cubicBezTo>
                  <a:cubicBezTo>
                    <a:pt x="96" y="169"/>
                    <a:pt x="96" y="169"/>
                    <a:pt x="96" y="169"/>
                  </a:cubicBezTo>
                  <a:cubicBezTo>
                    <a:pt x="92" y="170"/>
                    <a:pt x="89" y="171"/>
                    <a:pt x="84" y="172"/>
                  </a:cubicBezTo>
                  <a:cubicBezTo>
                    <a:pt x="79" y="173"/>
                    <a:pt x="75" y="173"/>
                    <a:pt x="70" y="173"/>
                  </a:cubicBezTo>
                  <a:cubicBezTo>
                    <a:pt x="61" y="173"/>
                    <a:pt x="53" y="172"/>
                    <a:pt x="47" y="170"/>
                  </a:cubicBezTo>
                  <a:cubicBezTo>
                    <a:pt x="41" y="168"/>
                    <a:pt x="36" y="165"/>
                    <a:pt x="32" y="160"/>
                  </a:cubicBezTo>
                  <a:cubicBezTo>
                    <a:pt x="29" y="156"/>
                    <a:pt x="26" y="151"/>
                    <a:pt x="24" y="145"/>
                  </a:cubicBezTo>
                  <a:cubicBezTo>
                    <a:pt x="23" y="139"/>
                    <a:pt x="22" y="133"/>
                    <a:pt x="22" y="125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7" y="68"/>
                    <a:pt x="97" y="68"/>
                    <a:pt x="97" y="68"/>
                  </a:cubicBezTo>
                  <a:cubicBezTo>
                    <a:pt x="65" y="68"/>
                    <a:pt x="65" y="68"/>
                    <a:pt x="65" y="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C430C1B0-CBD4-45F2-9E15-9AE67DA3BD9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84" y="2093"/>
              <a:ext cx="216" cy="6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7DE76039-0E03-4C1C-BDA2-ED2F2BCA3FD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84" y="2093"/>
              <a:ext cx="216" cy="6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538744F9-5D05-48D4-987B-2C906950DE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7" y="2073"/>
              <a:ext cx="566" cy="693"/>
            </a:xfrm>
            <a:custGeom>
              <a:avLst/>
              <a:gdLst>
                <a:gd name="T0" fmla="*/ 94 w 118"/>
                <a:gd name="T1" fmla="*/ 44 h 144"/>
                <a:gd name="T2" fmla="*/ 81 w 118"/>
                <a:gd name="T3" fmla="*/ 36 h 144"/>
                <a:gd name="T4" fmla="*/ 66 w 118"/>
                <a:gd name="T5" fmla="*/ 32 h 144"/>
                <a:gd name="T6" fmla="*/ 54 w 118"/>
                <a:gd name="T7" fmla="*/ 35 h 144"/>
                <a:gd name="T8" fmla="*/ 49 w 118"/>
                <a:gd name="T9" fmla="*/ 43 h 144"/>
                <a:gd name="T10" fmla="*/ 55 w 118"/>
                <a:gd name="T11" fmla="*/ 51 h 144"/>
                <a:gd name="T12" fmla="*/ 74 w 118"/>
                <a:gd name="T13" fmla="*/ 56 h 144"/>
                <a:gd name="T14" fmla="*/ 89 w 118"/>
                <a:gd name="T15" fmla="*/ 61 h 144"/>
                <a:gd name="T16" fmla="*/ 103 w 118"/>
                <a:gd name="T17" fmla="*/ 69 h 144"/>
                <a:gd name="T18" fmla="*/ 113 w 118"/>
                <a:gd name="T19" fmla="*/ 81 h 144"/>
                <a:gd name="T20" fmla="*/ 117 w 118"/>
                <a:gd name="T21" fmla="*/ 98 h 144"/>
                <a:gd name="T22" fmla="*/ 112 w 118"/>
                <a:gd name="T23" fmla="*/ 119 h 144"/>
                <a:gd name="T24" fmla="*/ 98 w 118"/>
                <a:gd name="T25" fmla="*/ 133 h 144"/>
                <a:gd name="T26" fmla="*/ 80 w 118"/>
                <a:gd name="T27" fmla="*/ 141 h 144"/>
                <a:gd name="T28" fmla="*/ 59 w 118"/>
                <a:gd name="T29" fmla="*/ 144 h 144"/>
                <a:gd name="T30" fmla="*/ 27 w 118"/>
                <a:gd name="T31" fmla="*/ 138 h 144"/>
                <a:gd name="T32" fmla="*/ 0 w 118"/>
                <a:gd name="T33" fmla="*/ 123 h 144"/>
                <a:gd name="T34" fmla="*/ 25 w 118"/>
                <a:gd name="T35" fmla="*/ 96 h 144"/>
                <a:gd name="T36" fmla="*/ 40 w 118"/>
                <a:gd name="T37" fmla="*/ 107 h 144"/>
                <a:gd name="T38" fmla="*/ 58 w 118"/>
                <a:gd name="T39" fmla="*/ 112 h 144"/>
                <a:gd name="T40" fmla="*/ 69 w 118"/>
                <a:gd name="T41" fmla="*/ 109 h 144"/>
                <a:gd name="T42" fmla="*/ 74 w 118"/>
                <a:gd name="T43" fmla="*/ 100 h 144"/>
                <a:gd name="T44" fmla="*/ 68 w 118"/>
                <a:gd name="T45" fmla="*/ 91 h 144"/>
                <a:gd name="T46" fmla="*/ 47 w 118"/>
                <a:gd name="T47" fmla="*/ 85 h 144"/>
                <a:gd name="T48" fmla="*/ 33 w 118"/>
                <a:gd name="T49" fmla="*/ 80 h 144"/>
                <a:gd name="T50" fmla="*/ 21 w 118"/>
                <a:gd name="T51" fmla="*/ 73 h 144"/>
                <a:gd name="T52" fmla="*/ 12 w 118"/>
                <a:gd name="T53" fmla="*/ 62 h 144"/>
                <a:gd name="T54" fmla="*/ 8 w 118"/>
                <a:gd name="T55" fmla="*/ 45 h 144"/>
                <a:gd name="T56" fmla="*/ 13 w 118"/>
                <a:gd name="T57" fmla="*/ 25 h 144"/>
                <a:gd name="T58" fmla="*/ 27 w 118"/>
                <a:gd name="T59" fmla="*/ 11 h 144"/>
                <a:gd name="T60" fmla="*/ 45 w 118"/>
                <a:gd name="T61" fmla="*/ 3 h 144"/>
                <a:gd name="T62" fmla="*/ 64 w 118"/>
                <a:gd name="T63" fmla="*/ 0 h 144"/>
                <a:gd name="T64" fmla="*/ 94 w 118"/>
                <a:gd name="T65" fmla="*/ 5 h 144"/>
                <a:gd name="T66" fmla="*/ 118 w 118"/>
                <a:gd name="T67" fmla="*/ 19 h 144"/>
                <a:gd name="T68" fmla="*/ 94 w 118"/>
                <a:gd name="T69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144">
                  <a:moveTo>
                    <a:pt x="94" y="44"/>
                  </a:moveTo>
                  <a:cubicBezTo>
                    <a:pt x="90" y="41"/>
                    <a:pt x="86" y="38"/>
                    <a:pt x="81" y="36"/>
                  </a:cubicBezTo>
                  <a:cubicBezTo>
                    <a:pt x="76" y="33"/>
                    <a:pt x="71" y="32"/>
                    <a:pt x="66" y="32"/>
                  </a:cubicBezTo>
                  <a:cubicBezTo>
                    <a:pt x="62" y="32"/>
                    <a:pt x="58" y="33"/>
                    <a:pt x="54" y="35"/>
                  </a:cubicBezTo>
                  <a:cubicBezTo>
                    <a:pt x="51" y="36"/>
                    <a:pt x="49" y="39"/>
                    <a:pt x="49" y="43"/>
                  </a:cubicBezTo>
                  <a:cubicBezTo>
                    <a:pt x="49" y="47"/>
                    <a:pt x="51" y="49"/>
                    <a:pt x="55" y="51"/>
                  </a:cubicBezTo>
                  <a:cubicBezTo>
                    <a:pt x="59" y="53"/>
                    <a:pt x="65" y="54"/>
                    <a:pt x="74" y="56"/>
                  </a:cubicBezTo>
                  <a:cubicBezTo>
                    <a:pt x="79" y="58"/>
                    <a:pt x="84" y="59"/>
                    <a:pt x="89" y="61"/>
                  </a:cubicBezTo>
                  <a:cubicBezTo>
                    <a:pt x="94" y="63"/>
                    <a:pt x="99" y="66"/>
                    <a:pt x="103" y="69"/>
                  </a:cubicBezTo>
                  <a:cubicBezTo>
                    <a:pt x="107" y="72"/>
                    <a:pt x="110" y="76"/>
                    <a:pt x="113" y="81"/>
                  </a:cubicBezTo>
                  <a:cubicBezTo>
                    <a:pt x="116" y="85"/>
                    <a:pt x="117" y="91"/>
                    <a:pt x="117" y="98"/>
                  </a:cubicBezTo>
                  <a:cubicBezTo>
                    <a:pt x="117" y="106"/>
                    <a:pt x="115" y="113"/>
                    <a:pt x="112" y="119"/>
                  </a:cubicBezTo>
                  <a:cubicBezTo>
                    <a:pt x="108" y="125"/>
                    <a:pt x="104" y="130"/>
                    <a:pt x="98" y="133"/>
                  </a:cubicBezTo>
                  <a:cubicBezTo>
                    <a:pt x="93" y="137"/>
                    <a:pt x="87" y="140"/>
                    <a:pt x="80" y="141"/>
                  </a:cubicBezTo>
                  <a:cubicBezTo>
                    <a:pt x="73" y="143"/>
                    <a:pt x="66" y="144"/>
                    <a:pt x="59" y="144"/>
                  </a:cubicBezTo>
                  <a:cubicBezTo>
                    <a:pt x="48" y="144"/>
                    <a:pt x="37" y="142"/>
                    <a:pt x="27" y="138"/>
                  </a:cubicBezTo>
                  <a:cubicBezTo>
                    <a:pt x="16" y="135"/>
                    <a:pt x="7" y="130"/>
                    <a:pt x="0" y="123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9" y="101"/>
                    <a:pt x="34" y="104"/>
                    <a:pt x="40" y="107"/>
                  </a:cubicBezTo>
                  <a:cubicBezTo>
                    <a:pt x="46" y="110"/>
                    <a:pt x="52" y="112"/>
                    <a:pt x="58" y="112"/>
                  </a:cubicBezTo>
                  <a:cubicBezTo>
                    <a:pt x="62" y="112"/>
                    <a:pt x="65" y="111"/>
                    <a:pt x="69" y="109"/>
                  </a:cubicBezTo>
                  <a:cubicBezTo>
                    <a:pt x="73" y="107"/>
                    <a:pt x="74" y="104"/>
                    <a:pt x="74" y="100"/>
                  </a:cubicBezTo>
                  <a:cubicBezTo>
                    <a:pt x="74" y="96"/>
                    <a:pt x="72" y="93"/>
                    <a:pt x="68" y="91"/>
                  </a:cubicBezTo>
                  <a:cubicBezTo>
                    <a:pt x="63" y="89"/>
                    <a:pt x="57" y="87"/>
                    <a:pt x="47" y="85"/>
                  </a:cubicBezTo>
                  <a:cubicBezTo>
                    <a:pt x="43" y="83"/>
                    <a:pt x="38" y="82"/>
                    <a:pt x="33" y="80"/>
                  </a:cubicBezTo>
                  <a:cubicBezTo>
                    <a:pt x="29" y="78"/>
                    <a:pt x="25" y="76"/>
                    <a:pt x="21" y="73"/>
                  </a:cubicBezTo>
                  <a:cubicBezTo>
                    <a:pt x="17" y="70"/>
                    <a:pt x="14" y="66"/>
                    <a:pt x="12" y="62"/>
                  </a:cubicBezTo>
                  <a:cubicBezTo>
                    <a:pt x="9" y="57"/>
                    <a:pt x="8" y="52"/>
                    <a:pt x="8" y="45"/>
                  </a:cubicBezTo>
                  <a:cubicBezTo>
                    <a:pt x="8" y="37"/>
                    <a:pt x="10" y="30"/>
                    <a:pt x="13" y="25"/>
                  </a:cubicBezTo>
                  <a:cubicBezTo>
                    <a:pt x="17" y="19"/>
                    <a:pt x="21" y="14"/>
                    <a:pt x="27" y="11"/>
                  </a:cubicBezTo>
                  <a:cubicBezTo>
                    <a:pt x="32" y="7"/>
                    <a:pt x="38" y="4"/>
                    <a:pt x="45" y="3"/>
                  </a:cubicBezTo>
                  <a:cubicBezTo>
                    <a:pt x="51" y="1"/>
                    <a:pt x="58" y="0"/>
                    <a:pt x="64" y="0"/>
                  </a:cubicBezTo>
                  <a:cubicBezTo>
                    <a:pt x="74" y="0"/>
                    <a:pt x="84" y="2"/>
                    <a:pt x="94" y="5"/>
                  </a:cubicBezTo>
                  <a:cubicBezTo>
                    <a:pt x="104" y="8"/>
                    <a:pt x="112" y="13"/>
                    <a:pt x="118" y="19"/>
                  </a:cubicBezTo>
                  <a:lnTo>
                    <a:pt x="94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06E2A07-B0D4-4D9A-8DF3-D4F033630E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1" y="2073"/>
              <a:ext cx="613" cy="683"/>
            </a:xfrm>
            <a:custGeom>
              <a:avLst/>
              <a:gdLst>
                <a:gd name="T0" fmla="*/ 6 w 128"/>
                <a:gd name="T1" fmla="*/ 23 h 142"/>
                <a:gd name="T2" fmla="*/ 34 w 128"/>
                <a:gd name="T3" fmla="*/ 6 h 142"/>
                <a:gd name="T4" fmla="*/ 66 w 128"/>
                <a:gd name="T5" fmla="*/ 0 h 142"/>
                <a:gd name="T6" fmla="*/ 95 w 128"/>
                <a:gd name="T7" fmla="*/ 4 h 142"/>
                <a:gd name="T8" fmla="*/ 114 w 128"/>
                <a:gd name="T9" fmla="*/ 17 h 142"/>
                <a:gd name="T10" fmla="*/ 125 w 128"/>
                <a:gd name="T11" fmla="*/ 40 h 142"/>
                <a:gd name="T12" fmla="*/ 128 w 128"/>
                <a:gd name="T13" fmla="*/ 71 h 142"/>
                <a:gd name="T14" fmla="*/ 128 w 128"/>
                <a:gd name="T15" fmla="*/ 139 h 142"/>
                <a:gd name="T16" fmla="*/ 88 w 128"/>
                <a:gd name="T17" fmla="*/ 139 h 142"/>
                <a:gd name="T18" fmla="*/ 88 w 128"/>
                <a:gd name="T19" fmla="*/ 125 h 142"/>
                <a:gd name="T20" fmla="*/ 87 w 128"/>
                <a:gd name="T21" fmla="*/ 125 h 142"/>
                <a:gd name="T22" fmla="*/ 71 w 128"/>
                <a:gd name="T23" fmla="*/ 138 h 142"/>
                <a:gd name="T24" fmla="*/ 49 w 128"/>
                <a:gd name="T25" fmla="*/ 142 h 142"/>
                <a:gd name="T26" fmla="*/ 32 w 128"/>
                <a:gd name="T27" fmla="*/ 140 h 142"/>
                <a:gd name="T28" fmla="*/ 16 w 128"/>
                <a:gd name="T29" fmla="*/ 133 h 142"/>
                <a:gd name="T30" fmla="*/ 4 w 128"/>
                <a:gd name="T31" fmla="*/ 120 h 142"/>
                <a:gd name="T32" fmla="*/ 0 w 128"/>
                <a:gd name="T33" fmla="*/ 100 h 142"/>
                <a:gd name="T34" fmla="*/ 8 w 128"/>
                <a:gd name="T35" fmla="*/ 77 h 142"/>
                <a:gd name="T36" fmla="*/ 28 w 128"/>
                <a:gd name="T37" fmla="*/ 63 h 142"/>
                <a:gd name="T38" fmla="*/ 56 w 128"/>
                <a:gd name="T39" fmla="*/ 56 h 142"/>
                <a:gd name="T40" fmla="*/ 86 w 128"/>
                <a:gd name="T41" fmla="*/ 55 h 142"/>
                <a:gd name="T42" fmla="*/ 86 w 128"/>
                <a:gd name="T43" fmla="*/ 53 h 142"/>
                <a:gd name="T44" fmla="*/ 79 w 128"/>
                <a:gd name="T45" fmla="*/ 38 h 142"/>
                <a:gd name="T46" fmla="*/ 62 w 128"/>
                <a:gd name="T47" fmla="*/ 33 h 142"/>
                <a:gd name="T48" fmla="*/ 44 w 128"/>
                <a:gd name="T49" fmla="*/ 37 h 142"/>
                <a:gd name="T50" fmla="*/ 29 w 128"/>
                <a:gd name="T51" fmla="*/ 47 h 142"/>
                <a:gd name="T52" fmla="*/ 6 w 128"/>
                <a:gd name="T53" fmla="*/ 23 h 142"/>
                <a:gd name="T54" fmla="*/ 88 w 128"/>
                <a:gd name="T55" fmla="*/ 81 h 142"/>
                <a:gd name="T56" fmla="*/ 82 w 128"/>
                <a:gd name="T57" fmla="*/ 81 h 142"/>
                <a:gd name="T58" fmla="*/ 67 w 128"/>
                <a:gd name="T59" fmla="*/ 81 h 142"/>
                <a:gd name="T60" fmla="*/ 54 w 128"/>
                <a:gd name="T61" fmla="*/ 84 h 142"/>
                <a:gd name="T62" fmla="*/ 44 w 128"/>
                <a:gd name="T63" fmla="*/ 89 h 142"/>
                <a:gd name="T64" fmla="*/ 41 w 128"/>
                <a:gd name="T65" fmla="*/ 99 h 142"/>
                <a:gd name="T66" fmla="*/ 42 w 128"/>
                <a:gd name="T67" fmla="*/ 105 h 142"/>
                <a:gd name="T68" fmla="*/ 47 w 128"/>
                <a:gd name="T69" fmla="*/ 110 h 142"/>
                <a:gd name="T70" fmla="*/ 53 w 128"/>
                <a:gd name="T71" fmla="*/ 112 h 142"/>
                <a:gd name="T72" fmla="*/ 60 w 128"/>
                <a:gd name="T73" fmla="*/ 113 h 142"/>
                <a:gd name="T74" fmla="*/ 80 w 128"/>
                <a:gd name="T75" fmla="*/ 105 h 142"/>
                <a:gd name="T76" fmla="*/ 88 w 128"/>
                <a:gd name="T77" fmla="*/ 85 h 142"/>
                <a:gd name="T78" fmla="*/ 88 w 128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42">
                  <a:moveTo>
                    <a:pt x="6" y="23"/>
                  </a:moveTo>
                  <a:cubicBezTo>
                    <a:pt x="14" y="15"/>
                    <a:pt x="23" y="10"/>
                    <a:pt x="34" y="6"/>
                  </a:cubicBezTo>
                  <a:cubicBezTo>
                    <a:pt x="44" y="2"/>
                    <a:pt x="55" y="0"/>
                    <a:pt x="66" y="0"/>
                  </a:cubicBezTo>
                  <a:cubicBezTo>
                    <a:pt x="78" y="0"/>
                    <a:pt x="87" y="2"/>
                    <a:pt x="95" y="4"/>
                  </a:cubicBezTo>
                  <a:cubicBezTo>
                    <a:pt x="103" y="7"/>
                    <a:pt x="109" y="11"/>
                    <a:pt x="114" y="17"/>
                  </a:cubicBezTo>
                  <a:cubicBezTo>
                    <a:pt x="119" y="23"/>
                    <a:pt x="123" y="31"/>
                    <a:pt x="125" y="40"/>
                  </a:cubicBezTo>
                  <a:cubicBezTo>
                    <a:pt x="127" y="48"/>
                    <a:pt x="128" y="59"/>
                    <a:pt x="128" y="71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3" y="130"/>
                    <a:pt x="78" y="135"/>
                    <a:pt x="71" y="138"/>
                  </a:cubicBezTo>
                  <a:cubicBezTo>
                    <a:pt x="64" y="141"/>
                    <a:pt x="57" y="142"/>
                    <a:pt x="49" y="142"/>
                  </a:cubicBezTo>
                  <a:cubicBezTo>
                    <a:pt x="43" y="142"/>
                    <a:pt x="38" y="142"/>
                    <a:pt x="32" y="140"/>
                  </a:cubicBezTo>
                  <a:cubicBezTo>
                    <a:pt x="26" y="139"/>
                    <a:pt x="21" y="137"/>
                    <a:pt x="16" y="133"/>
                  </a:cubicBezTo>
                  <a:cubicBezTo>
                    <a:pt x="11" y="130"/>
                    <a:pt x="7" y="126"/>
                    <a:pt x="4" y="120"/>
                  </a:cubicBezTo>
                  <a:cubicBezTo>
                    <a:pt x="1" y="115"/>
                    <a:pt x="0" y="108"/>
                    <a:pt x="0" y="100"/>
                  </a:cubicBezTo>
                  <a:cubicBezTo>
                    <a:pt x="0" y="91"/>
                    <a:pt x="2" y="83"/>
                    <a:pt x="8" y="77"/>
                  </a:cubicBezTo>
                  <a:cubicBezTo>
                    <a:pt x="13" y="71"/>
                    <a:pt x="20" y="66"/>
                    <a:pt x="28" y="63"/>
                  </a:cubicBezTo>
                  <a:cubicBezTo>
                    <a:pt x="37" y="60"/>
                    <a:pt x="46" y="58"/>
                    <a:pt x="56" y="56"/>
                  </a:cubicBezTo>
                  <a:cubicBezTo>
                    <a:pt x="67" y="55"/>
                    <a:pt x="77" y="55"/>
                    <a:pt x="86" y="55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6" y="46"/>
                    <a:pt x="84" y="41"/>
                    <a:pt x="79" y="38"/>
                  </a:cubicBezTo>
                  <a:cubicBezTo>
                    <a:pt x="75" y="35"/>
                    <a:pt x="69" y="33"/>
                    <a:pt x="62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8" y="40"/>
                    <a:pt x="33" y="43"/>
                    <a:pt x="29" y="47"/>
                  </a:cubicBezTo>
                  <a:lnTo>
                    <a:pt x="6" y="23"/>
                  </a:lnTo>
                  <a:close/>
                  <a:moveTo>
                    <a:pt x="88" y="81"/>
                  </a:moveTo>
                  <a:cubicBezTo>
                    <a:pt x="82" y="81"/>
                    <a:pt x="82" y="81"/>
                    <a:pt x="82" y="81"/>
                  </a:cubicBezTo>
                  <a:cubicBezTo>
                    <a:pt x="77" y="81"/>
                    <a:pt x="72" y="81"/>
                    <a:pt x="67" y="81"/>
                  </a:cubicBezTo>
                  <a:cubicBezTo>
                    <a:pt x="62" y="82"/>
                    <a:pt x="58" y="82"/>
                    <a:pt x="54" y="84"/>
                  </a:cubicBezTo>
                  <a:cubicBezTo>
                    <a:pt x="50" y="85"/>
                    <a:pt x="47" y="87"/>
                    <a:pt x="44" y="89"/>
                  </a:cubicBezTo>
                  <a:cubicBezTo>
                    <a:pt x="42" y="92"/>
                    <a:pt x="41" y="95"/>
                    <a:pt x="41" y="99"/>
                  </a:cubicBezTo>
                  <a:cubicBezTo>
                    <a:pt x="41" y="101"/>
                    <a:pt x="41" y="104"/>
                    <a:pt x="42" y="105"/>
                  </a:cubicBezTo>
                  <a:cubicBezTo>
                    <a:pt x="44" y="107"/>
                    <a:pt x="45" y="109"/>
                    <a:pt x="47" y="110"/>
                  </a:cubicBezTo>
                  <a:cubicBezTo>
                    <a:pt x="49" y="111"/>
                    <a:pt x="51" y="112"/>
                    <a:pt x="53" y="112"/>
                  </a:cubicBezTo>
                  <a:cubicBezTo>
                    <a:pt x="55" y="112"/>
                    <a:pt x="58" y="113"/>
                    <a:pt x="60" y="113"/>
                  </a:cubicBezTo>
                  <a:cubicBezTo>
                    <a:pt x="69" y="113"/>
                    <a:pt x="76" y="110"/>
                    <a:pt x="80" y="105"/>
                  </a:cubicBezTo>
                  <a:cubicBezTo>
                    <a:pt x="85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E9C84CDA-C3DB-43F7-83F6-8AA5E69B5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0" y="2078"/>
              <a:ext cx="637" cy="664"/>
            </a:xfrm>
            <a:custGeom>
              <a:avLst/>
              <a:gdLst>
                <a:gd name="T0" fmla="*/ 89 w 133"/>
                <a:gd name="T1" fmla="*/ 138 h 138"/>
                <a:gd name="T2" fmla="*/ 89 w 133"/>
                <a:gd name="T3" fmla="*/ 65 h 138"/>
                <a:gd name="T4" fmla="*/ 88 w 133"/>
                <a:gd name="T5" fmla="*/ 54 h 138"/>
                <a:gd name="T6" fmla="*/ 85 w 133"/>
                <a:gd name="T7" fmla="*/ 45 h 138"/>
                <a:gd name="T8" fmla="*/ 78 w 133"/>
                <a:gd name="T9" fmla="*/ 39 h 138"/>
                <a:gd name="T10" fmla="*/ 69 w 133"/>
                <a:gd name="T11" fmla="*/ 36 h 138"/>
                <a:gd name="T12" fmla="*/ 58 w 133"/>
                <a:gd name="T13" fmla="*/ 39 h 138"/>
                <a:gd name="T14" fmla="*/ 51 w 133"/>
                <a:gd name="T15" fmla="*/ 45 h 138"/>
                <a:gd name="T16" fmla="*/ 46 w 133"/>
                <a:gd name="T17" fmla="*/ 54 h 138"/>
                <a:gd name="T18" fmla="*/ 45 w 133"/>
                <a:gd name="T19" fmla="*/ 65 h 138"/>
                <a:gd name="T20" fmla="*/ 45 w 133"/>
                <a:gd name="T21" fmla="*/ 138 h 138"/>
                <a:gd name="T22" fmla="*/ 0 w 133"/>
                <a:gd name="T23" fmla="*/ 138 h 138"/>
                <a:gd name="T24" fmla="*/ 0 w 133"/>
                <a:gd name="T25" fmla="*/ 3 h 138"/>
                <a:gd name="T26" fmla="*/ 43 w 133"/>
                <a:gd name="T27" fmla="*/ 3 h 138"/>
                <a:gd name="T28" fmla="*/ 43 w 133"/>
                <a:gd name="T29" fmla="*/ 22 h 138"/>
                <a:gd name="T30" fmla="*/ 44 w 133"/>
                <a:gd name="T31" fmla="*/ 22 h 138"/>
                <a:gd name="T32" fmla="*/ 50 w 133"/>
                <a:gd name="T33" fmla="*/ 14 h 138"/>
                <a:gd name="T34" fmla="*/ 59 w 133"/>
                <a:gd name="T35" fmla="*/ 6 h 138"/>
                <a:gd name="T36" fmla="*/ 71 w 133"/>
                <a:gd name="T37" fmla="*/ 2 h 138"/>
                <a:gd name="T38" fmla="*/ 84 w 133"/>
                <a:gd name="T39" fmla="*/ 0 h 138"/>
                <a:gd name="T40" fmla="*/ 107 w 133"/>
                <a:gd name="T41" fmla="*/ 5 h 138"/>
                <a:gd name="T42" fmla="*/ 122 w 133"/>
                <a:gd name="T43" fmla="*/ 17 h 138"/>
                <a:gd name="T44" fmla="*/ 131 w 133"/>
                <a:gd name="T45" fmla="*/ 35 h 138"/>
                <a:gd name="T46" fmla="*/ 133 w 133"/>
                <a:gd name="T47" fmla="*/ 55 h 138"/>
                <a:gd name="T48" fmla="*/ 133 w 133"/>
                <a:gd name="T49" fmla="*/ 138 h 138"/>
                <a:gd name="T50" fmla="*/ 89 w 133"/>
                <a:gd name="T5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38">
                  <a:moveTo>
                    <a:pt x="89" y="138"/>
                  </a:moveTo>
                  <a:cubicBezTo>
                    <a:pt x="89" y="65"/>
                    <a:pt x="89" y="65"/>
                    <a:pt x="89" y="65"/>
                  </a:cubicBezTo>
                  <a:cubicBezTo>
                    <a:pt x="89" y="61"/>
                    <a:pt x="88" y="57"/>
                    <a:pt x="88" y="54"/>
                  </a:cubicBezTo>
                  <a:cubicBezTo>
                    <a:pt x="87" y="50"/>
                    <a:pt x="86" y="47"/>
                    <a:pt x="85" y="45"/>
                  </a:cubicBezTo>
                  <a:cubicBezTo>
                    <a:pt x="83" y="42"/>
                    <a:pt x="81" y="40"/>
                    <a:pt x="78" y="39"/>
                  </a:cubicBezTo>
                  <a:cubicBezTo>
                    <a:pt x="76" y="37"/>
                    <a:pt x="73" y="36"/>
                    <a:pt x="69" y="36"/>
                  </a:cubicBezTo>
                  <a:cubicBezTo>
                    <a:pt x="65" y="36"/>
                    <a:pt x="61" y="37"/>
                    <a:pt x="58" y="39"/>
                  </a:cubicBezTo>
                  <a:cubicBezTo>
                    <a:pt x="55" y="40"/>
                    <a:pt x="53" y="42"/>
                    <a:pt x="51" y="45"/>
                  </a:cubicBezTo>
                  <a:cubicBezTo>
                    <a:pt x="49" y="48"/>
                    <a:pt x="47" y="51"/>
                    <a:pt x="46" y="54"/>
                  </a:cubicBezTo>
                  <a:cubicBezTo>
                    <a:pt x="45" y="58"/>
                    <a:pt x="45" y="61"/>
                    <a:pt x="45" y="65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5" y="19"/>
                    <a:pt x="47" y="16"/>
                    <a:pt x="50" y="14"/>
                  </a:cubicBezTo>
                  <a:cubicBezTo>
                    <a:pt x="53" y="11"/>
                    <a:pt x="56" y="8"/>
                    <a:pt x="59" y="6"/>
                  </a:cubicBezTo>
                  <a:cubicBezTo>
                    <a:pt x="63" y="4"/>
                    <a:pt x="67" y="3"/>
                    <a:pt x="71" y="2"/>
                  </a:cubicBezTo>
                  <a:cubicBezTo>
                    <a:pt x="75" y="0"/>
                    <a:pt x="79" y="0"/>
                    <a:pt x="84" y="0"/>
                  </a:cubicBezTo>
                  <a:cubicBezTo>
                    <a:pt x="93" y="0"/>
                    <a:pt x="101" y="1"/>
                    <a:pt x="107" y="5"/>
                  </a:cubicBezTo>
                  <a:cubicBezTo>
                    <a:pt x="113" y="8"/>
                    <a:pt x="118" y="12"/>
                    <a:pt x="122" y="17"/>
                  </a:cubicBezTo>
                  <a:cubicBezTo>
                    <a:pt x="126" y="22"/>
                    <a:pt x="129" y="28"/>
                    <a:pt x="131" y="35"/>
                  </a:cubicBezTo>
                  <a:cubicBezTo>
                    <a:pt x="132" y="42"/>
                    <a:pt x="133" y="48"/>
                    <a:pt x="133" y="55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89" y="138"/>
                    <a:pt x="89" y="138"/>
                    <a:pt x="89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A5BF1135-B309-46AC-BFCA-EB60667884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4" y="2073"/>
              <a:ext cx="566" cy="693"/>
            </a:xfrm>
            <a:custGeom>
              <a:avLst/>
              <a:gdLst>
                <a:gd name="T0" fmla="*/ 93 w 118"/>
                <a:gd name="T1" fmla="*/ 44 h 144"/>
                <a:gd name="T2" fmla="*/ 81 w 118"/>
                <a:gd name="T3" fmla="*/ 36 h 144"/>
                <a:gd name="T4" fmla="*/ 65 w 118"/>
                <a:gd name="T5" fmla="*/ 32 h 144"/>
                <a:gd name="T6" fmla="*/ 54 w 118"/>
                <a:gd name="T7" fmla="*/ 35 h 144"/>
                <a:gd name="T8" fmla="*/ 49 w 118"/>
                <a:gd name="T9" fmla="*/ 43 h 144"/>
                <a:gd name="T10" fmla="*/ 54 w 118"/>
                <a:gd name="T11" fmla="*/ 51 h 144"/>
                <a:gd name="T12" fmla="*/ 73 w 118"/>
                <a:gd name="T13" fmla="*/ 56 h 144"/>
                <a:gd name="T14" fmla="*/ 88 w 118"/>
                <a:gd name="T15" fmla="*/ 61 h 144"/>
                <a:gd name="T16" fmla="*/ 102 w 118"/>
                <a:gd name="T17" fmla="*/ 69 h 144"/>
                <a:gd name="T18" fmla="*/ 112 w 118"/>
                <a:gd name="T19" fmla="*/ 81 h 144"/>
                <a:gd name="T20" fmla="*/ 116 w 118"/>
                <a:gd name="T21" fmla="*/ 98 h 144"/>
                <a:gd name="T22" fmla="*/ 111 w 118"/>
                <a:gd name="T23" fmla="*/ 119 h 144"/>
                <a:gd name="T24" fmla="*/ 98 w 118"/>
                <a:gd name="T25" fmla="*/ 133 h 144"/>
                <a:gd name="T26" fmla="*/ 79 w 118"/>
                <a:gd name="T27" fmla="*/ 141 h 144"/>
                <a:gd name="T28" fmla="*/ 59 w 118"/>
                <a:gd name="T29" fmla="*/ 144 h 144"/>
                <a:gd name="T30" fmla="*/ 26 w 118"/>
                <a:gd name="T31" fmla="*/ 138 h 144"/>
                <a:gd name="T32" fmla="*/ 0 w 118"/>
                <a:gd name="T33" fmla="*/ 123 h 144"/>
                <a:gd name="T34" fmla="*/ 25 w 118"/>
                <a:gd name="T35" fmla="*/ 96 h 144"/>
                <a:gd name="T36" fmla="*/ 39 w 118"/>
                <a:gd name="T37" fmla="*/ 107 h 144"/>
                <a:gd name="T38" fmla="*/ 58 w 118"/>
                <a:gd name="T39" fmla="*/ 112 h 144"/>
                <a:gd name="T40" fmla="*/ 68 w 118"/>
                <a:gd name="T41" fmla="*/ 109 h 144"/>
                <a:gd name="T42" fmla="*/ 74 w 118"/>
                <a:gd name="T43" fmla="*/ 100 h 144"/>
                <a:gd name="T44" fmla="*/ 67 w 118"/>
                <a:gd name="T45" fmla="*/ 91 h 144"/>
                <a:gd name="T46" fmla="*/ 47 w 118"/>
                <a:gd name="T47" fmla="*/ 85 h 144"/>
                <a:gd name="T48" fmla="*/ 33 w 118"/>
                <a:gd name="T49" fmla="*/ 80 h 144"/>
                <a:gd name="T50" fmla="*/ 20 w 118"/>
                <a:gd name="T51" fmla="*/ 73 h 144"/>
                <a:gd name="T52" fmla="*/ 11 w 118"/>
                <a:gd name="T53" fmla="*/ 62 h 144"/>
                <a:gd name="T54" fmla="*/ 8 w 118"/>
                <a:gd name="T55" fmla="*/ 45 h 144"/>
                <a:gd name="T56" fmla="*/ 13 w 118"/>
                <a:gd name="T57" fmla="*/ 25 h 144"/>
                <a:gd name="T58" fmla="*/ 26 w 118"/>
                <a:gd name="T59" fmla="*/ 11 h 144"/>
                <a:gd name="T60" fmla="*/ 44 w 118"/>
                <a:gd name="T61" fmla="*/ 3 h 144"/>
                <a:gd name="T62" fmla="*/ 64 w 118"/>
                <a:gd name="T63" fmla="*/ 0 h 144"/>
                <a:gd name="T64" fmla="*/ 93 w 118"/>
                <a:gd name="T65" fmla="*/ 5 h 144"/>
                <a:gd name="T66" fmla="*/ 118 w 118"/>
                <a:gd name="T67" fmla="*/ 19 h 144"/>
                <a:gd name="T68" fmla="*/ 93 w 118"/>
                <a:gd name="T69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144">
                  <a:moveTo>
                    <a:pt x="93" y="44"/>
                  </a:moveTo>
                  <a:cubicBezTo>
                    <a:pt x="90" y="41"/>
                    <a:pt x="86" y="38"/>
                    <a:pt x="81" y="36"/>
                  </a:cubicBezTo>
                  <a:cubicBezTo>
                    <a:pt x="76" y="33"/>
                    <a:pt x="71" y="32"/>
                    <a:pt x="65" y="32"/>
                  </a:cubicBezTo>
                  <a:cubicBezTo>
                    <a:pt x="61" y="32"/>
                    <a:pt x="57" y="33"/>
                    <a:pt x="54" y="35"/>
                  </a:cubicBezTo>
                  <a:cubicBezTo>
                    <a:pt x="50" y="36"/>
                    <a:pt x="49" y="39"/>
                    <a:pt x="49" y="43"/>
                  </a:cubicBezTo>
                  <a:cubicBezTo>
                    <a:pt x="49" y="47"/>
                    <a:pt x="50" y="49"/>
                    <a:pt x="54" y="51"/>
                  </a:cubicBezTo>
                  <a:cubicBezTo>
                    <a:pt x="58" y="53"/>
                    <a:pt x="65" y="54"/>
                    <a:pt x="73" y="56"/>
                  </a:cubicBezTo>
                  <a:cubicBezTo>
                    <a:pt x="78" y="58"/>
                    <a:pt x="83" y="59"/>
                    <a:pt x="88" y="61"/>
                  </a:cubicBezTo>
                  <a:cubicBezTo>
                    <a:pt x="94" y="63"/>
                    <a:pt x="98" y="66"/>
                    <a:pt x="102" y="69"/>
                  </a:cubicBezTo>
                  <a:cubicBezTo>
                    <a:pt x="107" y="72"/>
                    <a:pt x="110" y="76"/>
                    <a:pt x="112" y="81"/>
                  </a:cubicBezTo>
                  <a:cubicBezTo>
                    <a:pt x="115" y="85"/>
                    <a:pt x="116" y="91"/>
                    <a:pt x="116" y="98"/>
                  </a:cubicBezTo>
                  <a:cubicBezTo>
                    <a:pt x="116" y="106"/>
                    <a:pt x="114" y="113"/>
                    <a:pt x="111" y="119"/>
                  </a:cubicBezTo>
                  <a:cubicBezTo>
                    <a:pt x="108" y="125"/>
                    <a:pt x="103" y="130"/>
                    <a:pt x="98" y="133"/>
                  </a:cubicBezTo>
                  <a:cubicBezTo>
                    <a:pt x="92" y="137"/>
                    <a:pt x="86" y="140"/>
                    <a:pt x="79" y="141"/>
                  </a:cubicBezTo>
                  <a:cubicBezTo>
                    <a:pt x="72" y="143"/>
                    <a:pt x="65" y="144"/>
                    <a:pt x="59" y="144"/>
                  </a:cubicBezTo>
                  <a:cubicBezTo>
                    <a:pt x="48" y="144"/>
                    <a:pt x="37" y="142"/>
                    <a:pt x="26" y="138"/>
                  </a:cubicBezTo>
                  <a:cubicBezTo>
                    <a:pt x="16" y="135"/>
                    <a:pt x="7" y="130"/>
                    <a:pt x="0" y="123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9" y="101"/>
                    <a:pt x="34" y="104"/>
                    <a:pt x="39" y="107"/>
                  </a:cubicBezTo>
                  <a:cubicBezTo>
                    <a:pt x="45" y="110"/>
                    <a:pt x="51" y="112"/>
                    <a:pt x="58" y="112"/>
                  </a:cubicBezTo>
                  <a:cubicBezTo>
                    <a:pt x="61" y="112"/>
                    <a:pt x="65" y="111"/>
                    <a:pt x="68" y="109"/>
                  </a:cubicBezTo>
                  <a:cubicBezTo>
                    <a:pt x="72" y="107"/>
                    <a:pt x="74" y="104"/>
                    <a:pt x="74" y="100"/>
                  </a:cubicBezTo>
                  <a:cubicBezTo>
                    <a:pt x="74" y="96"/>
                    <a:pt x="72" y="93"/>
                    <a:pt x="67" y="91"/>
                  </a:cubicBezTo>
                  <a:cubicBezTo>
                    <a:pt x="63" y="89"/>
                    <a:pt x="56" y="87"/>
                    <a:pt x="47" y="85"/>
                  </a:cubicBezTo>
                  <a:cubicBezTo>
                    <a:pt x="42" y="83"/>
                    <a:pt x="38" y="82"/>
                    <a:pt x="33" y="80"/>
                  </a:cubicBezTo>
                  <a:cubicBezTo>
                    <a:pt x="28" y="78"/>
                    <a:pt x="24" y="76"/>
                    <a:pt x="20" y="73"/>
                  </a:cubicBezTo>
                  <a:cubicBezTo>
                    <a:pt x="17" y="70"/>
                    <a:pt x="14" y="66"/>
                    <a:pt x="11" y="62"/>
                  </a:cubicBezTo>
                  <a:cubicBezTo>
                    <a:pt x="9" y="57"/>
                    <a:pt x="8" y="52"/>
                    <a:pt x="8" y="45"/>
                  </a:cubicBezTo>
                  <a:cubicBezTo>
                    <a:pt x="8" y="37"/>
                    <a:pt x="9" y="30"/>
                    <a:pt x="13" y="25"/>
                  </a:cubicBezTo>
                  <a:cubicBezTo>
                    <a:pt x="16" y="19"/>
                    <a:pt x="21" y="14"/>
                    <a:pt x="26" y="11"/>
                  </a:cubicBezTo>
                  <a:cubicBezTo>
                    <a:pt x="31" y="7"/>
                    <a:pt x="37" y="4"/>
                    <a:pt x="44" y="3"/>
                  </a:cubicBezTo>
                  <a:cubicBezTo>
                    <a:pt x="51" y="1"/>
                    <a:pt x="57" y="0"/>
                    <a:pt x="64" y="0"/>
                  </a:cubicBezTo>
                  <a:cubicBezTo>
                    <a:pt x="74" y="0"/>
                    <a:pt x="84" y="2"/>
                    <a:pt x="93" y="5"/>
                  </a:cubicBezTo>
                  <a:cubicBezTo>
                    <a:pt x="103" y="8"/>
                    <a:pt x="111" y="13"/>
                    <a:pt x="118" y="19"/>
                  </a:cubicBezTo>
                  <a:lnTo>
                    <a:pt x="9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A1CEBB1-01C9-4D21-8C9D-EACCF4DAB5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6" y="1718"/>
              <a:ext cx="273" cy="269"/>
            </a:xfrm>
            <a:custGeom>
              <a:avLst/>
              <a:gdLst>
                <a:gd name="T0" fmla="*/ 27 w 57"/>
                <a:gd name="T1" fmla="*/ 16 h 56"/>
                <a:gd name="T2" fmla="*/ 27 w 57"/>
                <a:gd name="T3" fmla="*/ 0 h 56"/>
                <a:gd name="T4" fmla="*/ 7 w 57"/>
                <a:gd name="T5" fmla="*/ 0 h 56"/>
                <a:gd name="T6" fmla="*/ 0 w 57"/>
                <a:gd name="T7" fmla="*/ 6 h 56"/>
                <a:gd name="T8" fmla="*/ 0 w 57"/>
                <a:gd name="T9" fmla="*/ 49 h 56"/>
                <a:gd name="T10" fmla="*/ 7 w 57"/>
                <a:gd name="T11" fmla="*/ 56 h 56"/>
                <a:gd name="T12" fmla="*/ 50 w 57"/>
                <a:gd name="T13" fmla="*/ 56 h 56"/>
                <a:gd name="T14" fmla="*/ 57 w 57"/>
                <a:gd name="T15" fmla="*/ 49 h 56"/>
                <a:gd name="T16" fmla="*/ 57 w 57"/>
                <a:gd name="T17" fmla="*/ 29 h 56"/>
                <a:gd name="T18" fmla="*/ 40 w 57"/>
                <a:gd name="T19" fmla="*/ 29 h 56"/>
                <a:gd name="T20" fmla="*/ 27 w 57"/>
                <a:gd name="T21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56">
                  <a:moveTo>
                    <a:pt x="27" y="16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3" y="56"/>
                    <a:pt x="7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4" y="56"/>
                    <a:pt x="57" y="53"/>
                    <a:pt x="57" y="4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3" y="29"/>
                    <a:pt x="27" y="23"/>
                    <a:pt x="27" y="16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8424690-BE67-4ED7-A6E3-3958D8BCF9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554"/>
              <a:ext cx="268" cy="269"/>
            </a:xfrm>
            <a:custGeom>
              <a:avLst/>
              <a:gdLst>
                <a:gd name="T0" fmla="*/ 56 w 56"/>
                <a:gd name="T1" fmla="*/ 50 h 56"/>
                <a:gd name="T2" fmla="*/ 50 w 56"/>
                <a:gd name="T3" fmla="*/ 56 h 56"/>
                <a:gd name="T4" fmla="*/ 6 w 56"/>
                <a:gd name="T5" fmla="*/ 56 h 56"/>
                <a:gd name="T6" fmla="*/ 0 w 56"/>
                <a:gd name="T7" fmla="*/ 50 h 56"/>
                <a:gd name="T8" fmla="*/ 0 w 56"/>
                <a:gd name="T9" fmla="*/ 7 h 56"/>
                <a:gd name="T10" fmla="*/ 6 w 56"/>
                <a:gd name="T11" fmla="*/ 0 h 56"/>
                <a:gd name="T12" fmla="*/ 50 w 56"/>
                <a:gd name="T13" fmla="*/ 0 h 56"/>
                <a:gd name="T14" fmla="*/ 56 w 56"/>
                <a:gd name="T15" fmla="*/ 7 h 56"/>
                <a:gd name="T16" fmla="*/ 56 w 56"/>
                <a:gd name="T17" fmla="*/ 5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50"/>
                  </a:moveTo>
                  <a:cubicBezTo>
                    <a:pt x="56" y="54"/>
                    <a:pt x="53" y="56"/>
                    <a:pt x="50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3" y="56"/>
                    <a:pt x="0" y="54"/>
                    <a:pt x="0" y="5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lnTo>
                    <a:pt x="56" y="50"/>
                  </a:ln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52E1A0E-23BB-4522-B300-3BCA754249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839" y="3379127"/>
            <a:ext cx="8281561" cy="359488"/>
          </a:xfrm>
          <a:prstGeom prst="rect">
            <a:avLst/>
          </a:prstGeom>
        </p:spPr>
        <p:txBody>
          <a:bodyPr wrap="square" lIns="91440" tIns="45720" rIns="91440" anchor="t">
            <a:noAutofit/>
          </a:bodyPr>
          <a:lstStyle>
            <a:lvl1pPr marL="0" indent="0">
              <a:buNone/>
              <a:defRPr lang="en-US" sz="2000" cap="all" spc="100" baseline="0" dirty="0" smtClean="0">
                <a:solidFill>
                  <a:schemeClr val="bg1"/>
                </a:solidFill>
                <a:latin typeface="Avenir Next Demi Bold" panose="020B070302020202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/>
            <a:r>
              <a:rPr lang="en-US" dirty="0"/>
              <a:t>Edit Master text styles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134943C4-6CE0-4E88-8A38-923DF066B2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838" y="1836833"/>
            <a:ext cx="8281562" cy="1505027"/>
          </a:xfrm>
          <a:prstGeom prst="rect">
            <a:avLst/>
          </a:prstGeom>
        </p:spPr>
        <p:txBody>
          <a:bodyPr wrap="square" lIns="91440" tIns="45720" rIns="91440" anchor="b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5400" cap="all" baseline="0">
                <a:solidFill>
                  <a:schemeClr val="bg1"/>
                </a:solidFill>
                <a:latin typeface="Avenir Next Demi Bold" panose="020B0703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1CC81F-4883-4B57-896A-5E8A5720AF44}"/>
              </a:ext>
            </a:extLst>
          </p:cNvPr>
          <p:cNvSpPr/>
          <p:nvPr userDrawn="1"/>
        </p:nvSpPr>
        <p:spPr>
          <a:xfrm>
            <a:off x="760249" y="1531706"/>
            <a:ext cx="1902941" cy="64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54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AD3C9A-6D5E-413C-9B25-6A4B472E9C56}"/>
              </a:ext>
            </a:extLst>
          </p:cNvPr>
          <p:cNvSpPr/>
          <p:nvPr userDrawn="1"/>
        </p:nvSpPr>
        <p:spPr>
          <a:xfrm>
            <a:off x="0" y="-2830"/>
            <a:ext cx="12192000" cy="62436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F5F79F-810E-4F1D-9B53-E273D8ECD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839" y="2615089"/>
            <a:ext cx="10831513" cy="923330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5400" cap="none" spc="0" baseline="0" dirty="0" smtClean="0">
                <a:solidFill>
                  <a:schemeClr val="bg1"/>
                </a:solidFill>
                <a:latin typeface="Avenir Next Demi Bold" panose="020B0703020202020204" pitchFamily="34" charset="0"/>
              </a:defRPr>
            </a:lvl1pPr>
            <a:lvl2pPr marL="457200" indent="0">
              <a:buNone/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marR="0" lvl="0" indent="-2286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9AC7501-9306-4128-9A7E-870BC461AE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839" y="3561279"/>
            <a:ext cx="10831513" cy="36933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cap="none" spc="0" baseline="0" dirty="0" smtClean="0">
                <a:solidFill>
                  <a:schemeClr val="bg1"/>
                </a:solidFill>
                <a:latin typeface="Avenir Next Demi Bold" panose="020B0703020202020204" pitchFamily="34" charset="0"/>
              </a:defRPr>
            </a:lvl1pPr>
          </a:lstStyle>
          <a:p>
            <a:pPr marL="228600" lvl="0" indent="-228600"/>
            <a:r>
              <a:rPr lang="en-US" dirty="0"/>
              <a:t>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1CFDEA-480F-467F-A031-D89F780FDD21}"/>
              </a:ext>
            </a:extLst>
          </p:cNvPr>
          <p:cNvSpPr/>
          <p:nvPr userDrawn="1"/>
        </p:nvSpPr>
        <p:spPr>
          <a:xfrm>
            <a:off x="760249" y="2320376"/>
            <a:ext cx="190294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47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737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F70674-C77A-4D63-AAD9-50AED41577C0}"/>
              </a:ext>
            </a:extLst>
          </p:cNvPr>
          <p:cNvSpPr/>
          <p:nvPr userDrawn="1"/>
        </p:nvSpPr>
        <p:spPr>
          <a:xfrm>
            <a:off x="0" y="0"/>
            <a:ext cx="12192000" cy="55321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7FF290E9-3675-483C-8B50-81CDB5E8FD5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309610" y="5846220"/>
            <a:ext cx="3363406" cy="530788"/>
            <a:chOff x="0" y="1554"/>
            <a:chExt cx="7680" cy="1212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8E140B5-CA1C-4C14-AD31-E01EAC510B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756"/>
              <a:ext cx="714" cy="1005"/>
            </a:xfrm>
            <a:custGeom>
              <a:avLst/>
              <a:gdLst>
                <a:gd name="T0" fmla="*/ 108 w 149"/>
                <a:gd name="T1" fmla="*/ 205 h 209"/>
                <a:gd name="T2" fmla="*/ 108 w 149"/>
                <a:gd name="T3" fmla="*/ 187 h 209"/>
                <a:gd name="T4" fmla="*/ 108 w 149"/>
                <a:gd name="T5" fmla="*/ 187 h 209"/>
                <a:gd name="T6" fmla="*/ 89 w 149"/>
                <a:gd name="T7" fmla="*/ 203 h 209"/>
                <a:gd name="T8" fmla="*/ 64 w 149"/>
                <a:gd name="T9" fmla="*/ 209 h 209"/>
                <a:gd name="T10" fmla="*/ 37 w 149"/>
                <a:gd name="T11" fmla="*/ 203 h 209"/>
                <a:gd name="T12" fmla="*/ 16 w 149"/>
                <a:gd name="T13" fmla="*/ 187 h 209"/>
                <a:gd name="T14" fmla="*/ 4 w 149"/>
                <a:gd name="T15" fmla="*/ 164 h 209"/>
                <a:gd name="T16" fmla="*/ 0 w 149"/>
                <a:gd name="T17" fmla="*/ 137 h 209"/>
                <a:gd name="T18" fmla="*/ 4 w 149"/>
                <a:gd name="T19" fmla="*/ 110 h 209"/>
                <a:gd name="T20" fmla="*/ 17 w 149"/>
                <a:gd name="T21" fmla="*/ 88 h 209"/>
                <a:gd name="T22" fmla="*/ 37 w 149"/>
                <a:gd name="T23" fmla="*/ 72 h 209"/>
                <a:gd name="T24" fmla="*/ 63 w 149"/>
                <a:gd name="T25" fmla="*/ 67 h 209"/>
                <a:gd name="T26" fmla="*/ 88 w 149"/>
                <a:gd name="T27" fmla="*/ 72 h 209"/>
                <a:gd name="T28" fmla="*/ 104 w 149"/>
                <a:gd name="T29" fmla="*/ 85 h 209"/>
                <a:gd name="T30" fmla="*/ 105 w 149"/>
                <a:gd name="T31" fmla="*/ 85 h 209"/>
                <a:gd name="T32" fmla="*/ 105 w 149"/>
                <a:gd name="T33" fmla="*/ 0 h 209"/>
                <a:gd name="T34" fmla="*/ 149 w 149"/>
                <a:gd name="T35" fmla="*/ 0 h 209"/>
                <a:gd name="T36" fmla="*/ 149 w 149"/>
                <a:gd name="T37" fmla="*/ 205 h 209"/>
                <a:gd name="T38" fmla="*/ 108 w 149"/>
                <a:gd name="T39" fmla="*/ 205 h 209"/>
                <a:gd name="T40" fmla="*/ 107 w 149"/>
                <a:gd name="T41" fmla="*/ 137 h 209"/>
                <a:gd name="T42" fmla="*/ 104 w 149"/>
                <a:gd name="T43" fmla="*/ 125 h 209"/>
                <a:gd name="T44" fmla="*/ 98 w 149"/>
                <a:gd name="T45" fmla="*/ 114 h 209"/>
                <a:gd name="T46" fmla="*/ 88 w 149"/>
                <a:gd name="T47" fmla="*/ 106 h 209"/>
                <a:gd name="T48" fmla="*/ 74 w 149"/>
                <a:gd name="T49" fmla="*/ 103 h 209"/>
                <a:gd name="T50" fmla="*/ 60 w 149"/>
                <a:gd name="T51" fmla="*/ 106 h 209"/>
                <a:gd name="T52" fmla="*/ 50 w 149"/>
                <a:gd name="T53" fmla="*/ 113 h 209"/>
                <a:gd name="T54" fmla="*/ 44 w 149"/>
                <a:gd name="T55" fmla="*/ 124 h 209"/>
                <a:gd name="T56" fmla="*/ 42 w 149"/>
                <a:gd name="T57" fmla="*/ 137 h 209"/>
                <a:gd name="T58" fmla="*/ 44 w 149"/>
                <a:gd name="T59" fmla="*/ 150 h 209"/>
                <a:gd name="T60" fmla="*/ 50 w 149"/>
                <a:gd name="T61" fmla="*/ 161 h 209"/>
                <a:gd name="T62" fmla="*/ 60 w 149"/>
                <a:gd name="T63" fmla="*/ 169 h 209"/>
                <a:gd name="T64" fmla="*/ 74 w 149"/>
                <a:gd name="T65" fmla="*/ 172 h 209"/>
                <a:gd name="T66" fmla="*/ 88 w 149"/>
                <a:gd name="T67" fmla="*/ 169 h 209"/>
                <a:gd name="T68" fmla="*/ 98 w 149"/>
                <a:gd name="T69" fmla="*/ 161 h 209"/>
                <a:gd name="T70" fmla="*/ 104 w 149"/>
                <a:gd name="T71" fmla="*/ 150 h 209"/>
                <a:gd name="T72" fmla="*/ 107 w 149"/>
                <a:gd name="T73" fmla="*/ 13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209">
                  <a:moveTo>
                    <a:pt x="108" y="205"/>
                  </a:moveTo>
                  <a:cubicBezTo>
                    <a:pt x="108" y="187"/>
                    <a:pt x="108" y="187"/>
                    <a:pt x="108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3" y="194"/>
                    <a:pt x="97" y="200"/>
                    <a:pt x="89" y="203"/>
                  </a:cubicBezTo>
                  <a:cubicBezTo>
                    <a:pt x="81" y="207"/>
                    <a:pt x="73" y="209"/>
                    <a:pt x="64" y="209"/>
                  </a:cubicBezTo>
                  <a:cubicBezTo>
                    <a:pt x="54" y="209"/>
                    <a:pt x="45" y="207"/>
                    <a:pt x="37" y="203"/>
                  </a:cubicBezTo>
                  <a:cubicBezTo>
                    <a:pt x="29" y="199"/>
                    <a:pt x="22" y="194"/>
                    <a:pt x="16" y="187"/>
                  </a:cubicBezTo>
                  <a:cubicBezTo>
                    <a:pt x="11" y="180"/>
                    <a:pt x="7" y="173"/>
                    <a:pt x="4" y="164"/>
                  </a:cubicBezTo>
                  <a:cubicBezTo>
                    <a:pt x="1" y="156"/>
                    <a:pt x="0" y="147"/>
                    <a:pt x="0" y="137"/>
                  </a:cubicBezTo>
                  <a:cubicBezTo>
                    <a:pt x="0" y="128"/>
                    <a:pt x="1" y="119"/>
                    <a:pt x="4" y="110"/>
                  </a:cubicBezTo>
                  <a:cubicBezTo>
                    <a:pt x="7" y="102"/>
                    <a:pt x="11" y="94"/>
                    <a:pt x="17" y="88"/>
                  </a:cubicBezTo>
                  <a:cubicBezTo>
                    <a:pt x="22" y="81"/>
                    <a:pt x="29" y="76"/>
                    <a:pt x="37" y="72"/>
                  </a:cubicBezTo>
                  <a:cubicBezTo>
                    <a:pt x="45" y="68"/>
                    <a:pt x="53" y="67"/>
                    <a:pt x="63" y="67"/>
                  </a:cubicBezTo>
                  <a:cubicBezTo>
                    <a:pt x="73" y="67"/>
                    <a:pt x="81" y="68"/>
                    <a:pt x="88" y="72"/>
                  </a:cubicBezTo>
                  <a:cubicBezTo>
                    <a:pt x="95" y="76"/>
                    <a:pt x="100" y="80"/>
                    <a:pt x="104" y="85"/>
                  </a:cubicBezTo>
                  <a:cubicBezTo>
                    <a:pt x="105" y="85"/>
                    <a:pt x="105" y="85"/>
                    <a:pt x="105" y="85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205"/>
                    <a:pt x="149" y="205"/>
                    <a:pt x="149" y="205"/>
                  </a:cubicBezTo>
                  <a:cubicBezTo>
                    <a:pt x="108" y="205"/>
                    <a:pt x="108" y="205"/>
                    <a:pt x="108" y="205"/>
                  </a:cubicBezTo>
                  <a:close/>
                  <a:moveTo>
                    <a:pt x="107" y="137"/>
                  </a:moveTo>
                  <a:cubicBezTo>
                    <a:pt x="107" y="133"/>
                    <a:pt x="106" y="129"/>
                    <a:pt x="104" y="125"/>
                  </a:cubicBezTo>
                  <a:cubicBezTo>
                    <a:pt x="103" y="121"/>
                    <a:pt x="101" y="117"/>
                    <a:pt x="98" y="114"/>
                  </a:cubicBezTo>
                  <a:cubicBezTo>
                    <a:pt x="95" y="110"/>
                    <a:pt x="92" y="108"/>
                    <a:pt x="88" y="106"/>
                  </a:cubicBezTo>
                  <a:cubicBezTo>
                    <a:pt x="84" y="104"/>
                    <a:pt x="79" y="103"/>
                    <a:pt x="74" y="103"/>
                  </a:cubicBezTo>
                  <a:cubicBezTo>
                    <a:pt x="69" y="103"/>
                    <a:pt x="64" y="104"/>
                    <a:pt x="60" y="106"/>
                  </a:cubicBezTo>
                  <a:cubicBezTo>
                    <a:pt x="56" y="108"/>
                    <a:pt x="53" y="110"/>
                    <a:pt x="50" y="113"/>
                  </a:cubicBezTo>
                  <a:cubicBezTo>
                    <a:pt x="48" y="117"/>
                    <a:pt x="46" y="120"/>
                    <a:pt x="44" y="124"/>
                  </a:cubicBezTo>
                  <a:cubicBezTo>
                    <a:pt x="43" y="129"/>
                    <a:pt x="42" y="133"/>
                    <a:pt x="42" y="137"/>
                  </a:cubicBezTo>
                  <a:cubicBezTo>
                    <a:pt x="42" y="141"/>
                    <a:pt x="43" y="146"/>
                    <a:pt x="44" y="150"/>
                  </a:cubicBezTo>
                  <a:cubicBezTo>
                    <a:pt x="46" y="154"/>
                    <a:pt x="48" y="158"/>
                    <a:pt x="50" y="161"/>
                  </a:cubicBezTo>
                  <a:cubicBezTo>
                    <a:pt x="53" y="164"/>
                    <a:pt x="56" y="167"/>
                    <a:pt x="60" y="169"/>
                  </a:cubicBezTo>
                  <a:cubicBezTo>
                    <a:pt x="64" y="171"/>
                    <a:pt x="69" y="172"/>
                    <a:pt x="74" y="172"/>
                  </a:cubicBezTo>
                  <a:cubicBezTo>
                    <a:pt x="79" y="172"/>
                    <a:pt x="84" y="171"/>
                    <a:pt x="88" y="169"/>
                  </a:cubicBezTo>
                  <a:cubicBezTo>
                    <a:pt x="92" y="167"/>
                    <a:pt x="95" y="164"/>
                    <a:pt x="98" y="161"/>
                  </a:cubicBezTo>
                  <a:cubicBezTo>
                    <a:pt x="101" y="158"/>
                    <a:pt x="103" y="154"/>
                    <a:pt x="104" y="150"/>
                  </a:cubicBezTo>
                  <a:cubicBezTo>
                    <a:pt x="106" y="146"/>
                    <a:pt x="107" y="142"/>
                    <a:pt x="107" y="137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5160D8A-FCEB-4904-87AA-F2B2FB308D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1" y="2073"/>
              <a:ext cx="618" cy="683"/>
            </a:xfrm>
            <a:custGeom>
              <a:avLst/>
              <a:gdLst>
                <a:gd name="T0" fmla="*/ 7 w 129"/>
                <a:gd name="T1" fmla="*/ 23 h 142"/>
                <a:gd name="T2" fmla="*/ 35 w 129"/>
                <a:gd name="T3" fmla="*/ 6 h 142"/>
                <a:gd name="T4" fmla="*/ 67 w 129"/>
                <a:gd name="T5" fmla="*/ 0 h 142"/>
                <a:gd name="T6" fmla="*/ 96 w 129"/>
                <a:gd name="T7" fmla="*/ 4 h 142"/>
                <a:gd name="T8" fmla="*/ 115 w 129"/>
                <a:gd name="T9" fmla="*/ 17 h 142"/>
                <a:gd name="T10" fmla="*/ 126 w 129"/>
                <a:gd name="T11" fmla="*/ 40 h 142"/>
                <a:gd name="T12" fmla="*/ 129 w 129"/>
                <a:gd name="T13" fmla="*/ 71 h 142"/>
                <a:gd name="T14" fmla="*/ 129 w 129"/>
                <a:gd name="T15" fmla="*/ 139 h 142"/>
                <a:gd name="T16" fmla="*/ 88 w 129"/>
                <a:gd name="T17" fmla="*/ 139 h 142"/>
                <a:gd name="T18" fmla="*/ 88 w 129"/>
                <a:gd name="T19" fmla="*/ 125 h 142"/>
                <a:gd name="T20" fmla="*/ 88 w 129"/>
                <a:gd name="T21" fmla="*/ 125 h 142"/>
                <a:gd name="T22" fmla="*/ 72 w 129"/>
                <a:gd name="T23" fmla="*/ 138 h 142"/>
                <a:gd name="T24" fmla="*/ 49 w 129"/>
                <a:gd name="T25" fmla="*/ 142 h 142"/>
                <a:gd name="T26" fmla="*/ 33 w 129"/>
                <a:gd name="T27" fmla="*/ 140 h 142"/>
                <a:gd name="T28" fmla="*/ 17 w 129"/>
                <a:gd name="T29" fmla="*/ 133 h 142"/>
                <a:gd name="T30" fmla="*/ 5 w 129"/>
                <a:gd name="T31" fmla="*/ 120 h 142"/>
                <a:gd name="T32" fmla="*/ 0 w 129"/>
                <a:gd name="T33" fmla="*/ 100 h 142"/>
                <a:gd name="T34" fmla="*/ 8 w 129"/>
                <a:gd name="T35" fmla="*/ 77 h 142"/>
                <a:gd name="T36" fmla="*/ 29 w 129"/>
                <a:gd name="T37" fmla="*/ 63 h 142"/>
                <a:gd name="T38" fmla="*/ 57 w 129"/>
                <a:gd name="T39" fmla="*/ 56 h 142"/>
                <a:gd name="T40" fmla="*/ 87 w 129"/>
                <a:gd name="T41" fmla="*/ 55 h 142"/>
                <a:gd name="T42" fmla="*/ 87 w 129"/>
                <a:gd name="T43" fmla="*/ 53 h 142"/>
                <a:gd name="T44" fmla="*/ 80 w 129"/>
                <a:gd name="T45" fmla="*/ 38 h 142"/>
                <a:gd name="T46" fmla="*/ 63 w 129"/>
                <a:gd name="T47" fmla="*/ 33 h 142"/>
                <a:gd name="T48" fmla="*/ 44 w 129"/>
                <a:gd name="T49" fmla="*/ 37 h 142"/>
                <a:gd name="T50" fmla="*/ 29 w 129"/>
                <a:gd name="T51" fmla="*/ 47 h 142"/>
                <a:gd name="T52" fmla="*/ 7 w 129"/>
                <a:gd name="T53" fmla="*/ 23 h 142"/>
                <a:gd name="T54" fmla="*/ 88 w 129"/>
                <a:gd name="T55" fmla="*/ 81 h 142"/>
                <a:gd name="T56" fmla="*/ 83 w 129"/>
                <a:gd name="T57" fmla="*/ 81 h 142"/>
                <a:gd name="T58" fmla="*/ 68 w 129"/>
                <a:gd name="T59" fmla="*/ 81 h 142"/>
                <a:gd name="T60" fmla="*/ 55 w 129"/>
                <a:gd name="T61" fmla="*/ 84 h 142"/>
                <a:gd name="T62" fmla="*/ 45 w 129"/>
                <a:gd name="T63" fmla="*/ 89 h 142"/>
                <a:gd name="T64" fmla="*/ 41 w 129"/>
                <a:gd name="T65" fmla="*/ 99 h 142"/>
                <a:gd name="T66" fmla="*/ 43 w 129"/>
                <a:gd name="T67" fmla="*/ 105 h 142"/>
                <a:gd name="T68" fmla="*/ 48 w 129"/>
                <a:gd name="T69" fmla="*/ 110 h 142"/>
                <a:gd name="T70" fmla="*/ 54 w 129"/>
                <a:gd name="T71" fmla="*/ 112 h 142"/>
                <a:gd name="T72" fmla="*/ 61 w 129"/>
                <a:gd name="T73" fmla="*/ 113 h 142"/>
                <a:gd name="T74" fmla="*/ 81 w 129"/>
                <a:gd name="T75" fmla="*/ 105 h 142"/>
                <a:gd name="T76" fmla="*/ 88 w 129"/>
                <a:gd name="T77" fmla="*/ 85 h 142"/>
                <a:gd name="T78" fmla="*/ 88 w 129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142">
                  <a:moveTo>
                    <a:pt x="7" y="23"/>
                  </a:moveTo>
                  <a:cubicBezTo>
                    <a:pt x="15" y="15"/>
                    <a:pt x="24" y="10"/>
                    <a:pt x="35" y="6"/>
                  </a:cubicBezTo>
                  <a:cubicBezTo>
                    <a:pt x="45" y="2"/>
                    <a:pt x="56" y="0"/>
                    <a:pt x="67" y="0"/>
                  </a:cubicBezTo>
                  <a:cubicBezTo>
                    <a:pt x="78" y="0"/>
                    <a:pt x="88" y="2"/>
                    <a:pt x="96" y="4"/>
                  </a:cubicBezTo>
                  <a:cubicBezTo>
                    <a:pt x="104" y="7"/>
                    <a:pt x="110" y="11"/>
                    <a:pt x="115" y="17"/>
                  </a:cubicBezTo>
                  <a:cubicBezTo>
                    <a:pt x="120" y="23"/>
                    <a:pt x="123" y="31"/>
                    <a:pt x="126" y="40"/>
                  </a:cubicBezTo>
                  <a:cubicBezTo>
                    <a:pt x="128" y="48"/>
                    <a:pt x="129" y="59"/>
                    <a:pt x="129" y="71"/>
                  </a:cubicBezTo>
                  <a:cubicBezTo>
                    <a:pt x="129" y="139"/>
                    <a:pt x="129" y="139"/>
                    <a:pt x="129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4" y="130"/>
                    <a:pt x="79" y="135"/>
                    <a:pt x="72" y="138"/>
                  </a:cubicBezTo>
                  <a:cubicBezTo>
                    <a:pt x="65" y="141"/>
                    <a:pt x="58" y="142"/>
                    <a:pt x="49" y="142"/>
                  </a:cubicBezTo>
                  <a:cubicBezTo>
                    <a:pt x="44" y="142"/>
                    <a:pt x="38" y="142"/>
                    <a:pt x="33" y="140"/>
                  </a:cubicBezTo>
                  <a:cubicBezTo>
                    <a:pt x="27" y="139"/>
                    <a:pt x="22" y="137"/>
                    <a:pt x="17" y="133"/>
                  </a:cubicBezTo>
                  <a:cubicBezTo>
                    <a:pt x="12" y="130"/>
                    <a:pt x="8" y="126"/>
                    <a:pt x="5" y="120"/>
                  </a:cubicBezTo>
                  <a:cubicBezTo>
                    <a:pt x="2" y="115"/>
                    <a:pt x="0" y="108"/>
                    <a:pt x="0" y="100"/>
                  </a:cubicBezTo>
                  <a:cubicBezTo>
                    <a:pt x="0" y="91"/>
                    <a:pt x="3" y="83"/>
                    <a:pt x="8" y="77"/>
                  </a:cubicBezTo>
                  <a:cubicBezTo>
                    <a:pt x="14" y="71"/>
                    <a:pt x="21" y="66"/>
                    <a:pt x="29" y="63"/>
                  </a:cubicBezTo>
                  <a:cubicBezTo>
                    <a:pt x="37" y="60"/>
                    <a:pt x="47" y="58"/>
                    <a:pt x="57" y="56"/>
                  </a:cubicBezTo>
                  <a:cubicBezTo>
                    <a:pt x="67" y="55"/>
                    <a:pt x="77" y="55"/>
                    <a:pt x="87" y="55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46"/>
                    <a:pt x="85" y="41"/>
                    <a:pt x="80" y="38"/>
                  </a:cubicBezTo>
                  <a:cubicBezTo>
                    <a:pt x="75" y="35"/>
                    <a:pt x="70" y="33"/>
                    <a:pt x="63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9" y="40"/>
                    <a:pt x="34" y="43"/>
                    <a:pt x="29" y="47"/>
                  </a:cubicBezTo>
                  <a:lnTo>
                    <a:pt x="7" y="23"/>
                  </a:lnTo>
                  <a:close/>
                  <a:moveTo>
                    <a:pt x="88" y="81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78" y="81"/>
                    <a:pt x="73" y="81"/>
                    <a:pt x="68" y="81"/>
                  </a:cubicBezTo>
                  <a:cubicBezTo>
                    <a:pt x="63" y="82"/>
                    <a:pt x="59" y="82"/>
                    <a:pt x="55" y="84"/>
                  </a:cubicBezTo>
                  <a:cubicBezTo>
                    <a:pt x="51" y="85"/>
                    <a:pt x="48" y="87"/>
                    <a:pt x="45" y="89"/>
                  </a:cubicBezTo>
                  <a:cubicBezTo>
                    <a:pt x="43" y="92"/>
                    <a:pt x="41" y="95"/>
                    <a:pt x="41" y="99"/>
                  </a:cubicBezTo>
                  <a:cubicBezTo>
                    <a:pt x="41" y="101"/>
                    <a:pt x="42" y="104"/>
                    <a:pt x="43" y="105"/>
                  </a:cubicBezTo>
                  <a:cubicBezTo>
                    <a:pt x="44" y="107"/>
                    <a:pt x="46" y="109"/>
                    <a:pt x="48" y="110"/>
                  </a:cubicBezTo>
                  <a:cubicBezTo>
                    <a:pt x="49" y="111"/>
                    <a:pt x="51" y="112"/>
                    <a:pt x="54" y="112"/>
                  </a:cubicBezTo>
                  <a:cubicBezTo>
                    <a:pt x="56" y="112"/>
                    <a:pt x="58" y="113"/>
                    <a:pt x="61" y="113"/>
                  </a:cubicBezTo>
                  <a:cubicBezTo>
                    <a:pt x="70" y="113"/>
                    <a:pt x="76" y="110"/>
                    <a:pt x="81" y="105"/>
                  </a:cubicBezTo>
                  <a:cubicBezTo>
                    <a:pt x="86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FAB95FB-3C23-41F9-8BB4-598ADCEB5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2" y="1924"/>
              <a:ext cx="461" cy="832"/>
            </a:xfrm>
            <a:custGeom>
              <a:avLst/>
              <a:gdLst>
                <a:gd name="T0" fmla="*/ 65 w 96"/>
                <a:gd name="T1" fmla="*/ 68 h 173"/>
                <a:gd name="T2" fmla="*/ 65 w 96"/>
                <a:gd name="T3" fmla="*/ 120 h 173"/>
                <a:gd name="T4" fmla="*/ 68 w 96"/>
                <a:gd name="T5" fmla="*/ 134 h 173"/>
                <a:gd name="T6" fmla="*/ 81 w 96"/>
                <a:gd name="T7" fmla="*/ 139 h 173"/>
                <a:gd name="T8" fmla="*/ 88 w 96"/>
                <a:gd name="T9" fmla="*/ 139 h 173"/>
                <a:gd name="T10" fmla="*/ 94 w 96"/>
                <a:gd name="T11" fmla="*/ 137 h 173"/>
                <a:gd name="T12" fmla="*/ 95 w 96"/>
                <a:gd name="T13" fmla="*/ 169 h 173"/>
                <a:gd name="T14" fmla="*/ 83 w 96"/>
                <a:gd name="T15" fmla="*/ 172 h 173"/>
                <a:gd name="T16" fmla="*/ 69 w 96"/>
                <a:gd name="T17" fmla="*/ 173 h 173"/>
                <a:gd name="T18" fmla="*/ 46 w 96"/>
                <a:gd name="T19" fmla="*/ 170 h 173"/>
                <a:gd name="T20" fmla="*/ 32 w 96"/>
                <a:gd name="T21" fmla="*/ 160 h 173"/>
                <a:gd name="T22" fmla="*/ 24 w 96"/>
                <a:gd name="T23" fmla="*/ 145 h 173"/>
                <a:gd name="T24" fmla="*/ 21 w 96"/>
                <a:gd name="T25" fmla="*/ 125 h 173"/>
                <a:gd name="T26" fmla="*/ 21 w 96"/>
                <a:gd name="T27" fmla="*/ 68 h 173"/>
                <a:gd name="T28" fmla="*/ 0 w 96"/>
                <a:gd name="T29" fmla="*/ 68 h 173"/>
                <a:gd name="T30" fmla="*/ 0 w 96"/>
                <a:gd name="T31" fmla="*/ 35 h 173"/>
                <a:gd name="T32" fmla="*/ 21 w 96"/>
                <a:gd name="T33" fmla="*/ 35 h 173"/>
                <a:gd name="T34" fmla="*/ 21 w 96"/>
                <a:gd name="T35" fmla="*/ 0 h 173"/>
                <a:gd name="T36" fmla="*/ 65 w 96"/>
                <a:gd name="T37" fmla="*/ 0 h 173"/>
                <a:gd name="T38" fmla="*/ 65 w 96"/>
                <a:gd name="T39" fmla="*/ 35 h 173"/>
                <a:gd name="T40" fmla="*/ 96 w 96"/>
                <a:gd name="T41" fmla="*/ 35 h 173"/>
                <a:gd name="T42" fmla="*/ 96 w 96"/>
                <a:gd name="T43" fmla="*/ 68 h 173"/>
                <a:gd name="T44" fmla="*/ 65 w 96"/>
                <a:gd name="T45" fmla="*/ 6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173">
                  <a:moveTo>
                    <a:pt x="65" y="68"/>
                  </a:moveTo>
                  <a:cubicBezTo>
                    <a:pt x="65" y="120"/>
                    <a:pt x="65" y="120"/>
                    <a:pt x="65" y="120"/>
                  </a:cubicBezTo>
                  <a:cubicBezTo>
                    <a:pt x="65" y="126"/>
                    <a:pt x="66" y="131"/>
                    <a:pt x="68" y="134"/>
                  </a:cubicBezTo>
                  <a:cubicBezTo>
                    <a:pt x="71" y="138"/>
                    <a:pt x="75" y="139"/>
                    <a:pt x="81" y="139"/>
                  </a:cubicBezTo>
                  <a:cubicBezTo>
                    <a:pt x="84" y="139"/>
                    <a:pt x="86" y="139"/>
                    <a:pt x="88" y="139"/>
                  </a:cubicBezTo>
                  <a:cubicBezTo>
                    <a:pt x="91" y="138"/>
                    <a:pt x="93" y="138"/>
                    <a:pt x="94" y="137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2" y="170"/>
                    <a:pt x="88" y="171"/>
                    <a:pt x="83" y="172"/>
                  </a:cubicBezTo>
                  <a:cubicBezTo>
                    <a:pt x="79" y="173"/>
                    <a:pt x="74" y="173"/>
                    <a:pt x="69" y="173"/>
                  </a:cubicBezTo>
                  <a:cubicBezTo>
                    <a:pt x="60" y="173"/>
                    <a:pt x="53" y="172"/>
                    <a:pt x="46" y="170"/>
                  </a:cubicBezTo>
                  <a:cubicBezTo>
                    <a:pt x="40" y="168"/>
                    <a:pt x="35" y="165"/>
                    <a:pt x="32" y="160"/>
                  </a:cubicBezTo>
                  <a:cubicBezTo>
                    <a:pt x="28" y="156"/>
                    <a:pt x="25" y="151"/>
                    <a:pt x="24" y="145"/>
                  </a:cubicBezTo>
                  <a:cubicBezTo>
                    <a:pt x="22" y="139"/>
                    <a:pt x="21" y="133"/>
                    <a:pt x="21" y="12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65" y="68"/>
                    <a:pt x="65" y="68"/>
                    <a:pt x="65" y="68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FF31209-323C-4819-BA9D-B280800AF9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04" y="2073"/>
              <a:ext cx="618" cy="683"/>
            </a:xfrm>
            <a:custGeom>
              <a:avLst/>
              <a:gdLst>
                <a:gd name="T0" fmla="*/ 7 w 129"/>
                <a:gd name="T1" fmla="*/ 23 h 142"/>
                <a:gd name="T2" fmla="*/ 34 w 129"/>
                <a:gd name="T3" fmla="*/ 6 h 142"/>
                <a:gd name="T4" fmla="*/ 67 w 129"/>
                <a:gd name="T5" fmla="*/ 0 h 142"/>
                <a:gd name="T6" fmla="*/ 95 w 129"/>
                <a:gd name="T7" fmla="*/ 4 h 142"/>
                <a:gd name="T8" fmla="*/ 115 w 129"/>
                <a:gd name="T9" fmla="*/ 17 h 142"/>
                <a:gd name="T10" fmla="*/ 125 w 129"/>
                <a:gd name="T11" fmla="*/ 40 h 142"/>
                <a:gd name="T12" fmla="*/ 129 w 129"/>
                <a:gd name="T13" fmla="*/ 71 h 142"/>
                <a:gd name="T14" fmla="*/ 129 w 129"/>
                <a:gd name="T15" fmla="*/ 139 h 142"/>
                <a:gd name="T16" fmla="*/ 88 w 129"/>
                <a:gd name="T17" fmla="*/ 139 h 142"/>
                <a:gd name="T18" fmla="*/ 88 w 129"/>
                <a:gd name="T19" fmla="*/ 125 h 142"/>
                <a:gd name="T20" fmla="*/ 87 w 129"/>
                <a:gd name="T21" fmla="*/ 125 h 142"/>
                <a:gd name="T22" fmla="*/ 72 w 129"/>
                <a:gd name="T23" fmla="*/ 138 h 142"/>
                <a:gd name="T24" fmla="*/ 49 w 129"/>
                <a:gd name="T25" fmla="*/ 142 h 142"/>
                <a:gd name="T26" fmla="*/ 32 w 129"/>
                <a:gd name="T27" fmla="*/ 140 h 142"/>
                <a:gd name="T28" fmla="*/ 16 w 129"/>
                <a:gd name="T29" fmla="*/ 133 h 142"/>
                <a:gd name="T30" fmla="*/ 5 w 129"/>
                <a:gd name="T31" fmla="*/ 120 h 142"/>
                <a:gd name="T32" fmla="*/ 0 w 129"/>
                <a:gd name="T33" fmla="*/ 100 h 142"/>
                <a:gd name="T34" fmla="*/ 8 w 129"/>
                <a:gd name="T35" fmla="*/ 77 h 142"/>
                <a:gd name="T36" fmla="*/ 29 w 129"/>
                <a:gd name="T37" fmla="*/ 63 h 142"/>
                <a:gd name="T38" fmla="*/ 57 w 129"/>
                <a:gd name="T39" fmla="*/ 56 h 142"/>
                <a:gd name="T40" fmla="*/ 87 w 129"/>
                <a:gd name="T41" fmla="*/ 55 h 142"/>
                <a:gd name="T42" fmla="*/ 87 w 129"/>
                <a:gd name="T43" fmla="*/ 53 h 142"/>
                <a:gd name="T44" fmla="*/ 80 w 129"/>
                <a:gd name="T45" fmla="*/ 38 h 142"/>
                <a:gd name="T46" fmla="*/ 62 w 129"/>
                <a:gd name="T47" fmla="*/ 33 h 142"/>
                <a:gd name="T48" fmla="*/ 44 w 129"/>
                <a:gd name="T49" fmla="*/ 37 h 142"/>
                <a:gd name="T50" fmla="*/ 29 w 129"/>
                <a:gd name="T51" fmla="*/ 47 h 142"/>
                <a:gd name="T52" fmla="*/ 7 w 129"/>
                <a:gd name="T53" fmla="*/ 23 h 142"/>
                <a:gd name="T54" fmla="*/ 88 w 129"/>
                <a:gd name="T55" fmla="*/ 81 h 142"/>
                <a:gd name="T56" fmla="*/ 82 w 129"/>
                <a:gd name="T57" fmla="*/ 81 h 142"/>
                <a:gd name="T58" fmla="*/ 68 w 129"/>
                <a:gd name="T59" fmla="*/ 81 h 142"/>
                <a:gd name="T60" fmla="*/ 54 w 129"/>
                <a:gd name="T61" fmla="*/ 84 h 142"/>
                <a:gd name="T62" fmla="*/ 45 w 129"/>
                <a:gd name="T63" fmla="*/ 89 h 142"/>
                <a:gd name="T64" fmla="*/ 41 w 129"/>
                <a:gd name="T65" fmla="*/ 99 h 142"/>
                <a:gd name="T66" fmla="*/ 43 w 129"/>
                <a:gd name="T67" fmla="*/ 105 h 142"/>
                <a:gd name="T68" fmla="*/ 47 w 129"/>
                <a:gd name="T69" fmla="*/ 110 h 142"/>
                <a:gd name="T70" fmla="*/ 53 w 129"/>
                <a:gd name="T71" fmla="*/ 112 h 142"/>
                <a:gd name="T72" fmla="*/ 60 w 129"/>
                <a:gd name="T73" fmla="*/ 113 h 142"/>
                <a:gd name="T74" fmla="*/ 81 w 129"/>
                <a:gd name="T75" fmla="*/ 105 h 142"/>
                <a:gd name="T76" fmla="*/ 88 w 129"/>
                <a:gd name="T77" fmla="*/ 85 h 142"/>
                <a:gd name="T78" fmla="*/ 88 w 129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142">
                  <a:moveTo>
                    <a:pt x="7" y="23"/>
                  </a:moveTo>
                  <a:cubicBezTo>
                    <a:pt x="14" y="15"/>
                    <a:pt x="24" y="10"/>
                    <a:pt x="34" y="6"/>
                  </a:cubicBezTo>
                  <a:cubicBezTo>
                    <a:pt x="45" y="2"/>
                    <a:pt x="56" y="0"/>
                    <a:pt x="67" y="0"/>
                  </a:cubicBezTo>
                  <a:cubicBezTo>
                    <a:pt x="78" y="0"/>
                    <a:pt x="88" y="2"/>
                    <a:pt x="95" y="4"/>
                  </a:cubicBezTo>
                  <a:cubicBezTo>
                    <a:pt x="103" y="7"/>
                    <a:pt x="110" y="11"/>
                    <a:pt x="115" y="17"/>
                  </a:cubicBezTo>
                  <a:cubicBezTo>
                    <a:pt x="119" y="23"/>
                    <a:pt x="123" y="31"/>
                    <a:pt x="125" y="40"/>
                  </a:cubicBezTo>
                  <a:cubicBezTo>
                    <a:pt x="127" y="48"/>
                    <a:pt x="129" y="59"/>
                    <a:pt x="129" y="71"/>
                  </a:cubicBezTo>
                  <a:cubicBezTo>
                    <a:pt x="129" y="139"/>
                    <a:pt x="129" y="139"/>
                    <a:pt x="129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4" y="130"/>
                    <a:pt x="79" y="135"/>
                    <a:pt x="72" y="138"/>
                  </a:cubicBezTo>
                  <a:cubicBezTo>
                    <a:pt x="65" y="141"/>
                    <a:pt x="57" y="142"/>
                    <a:pt x="49" y="142"/>
                  </a:cubicBezTo>
                  <a:cubicBezTo>
                    <a:pt x="44" y="142"/>
                    <a:pt x="38" y="142"/>
                    <a:pt x="32" y="140"/>
                  </a:cubicBezTo>
                  <a:cubicBezTo>
                    <a:pt x="26" y="139"/>
                    <a:pt x="21" y="137"/>
                    <a:pt x="16" y="133"/>
                  </a:cubicBezTo>
                  <a:cubicBezTo>
                    <a:pt x="12" y="130"/>
                    <a:pt x="8" y="126"/>
                    <a:pt x="5" y="120"/>
                  </a:cubicBezTo>
                  <a:cubicBezTo>
                    <a:pt x="2" y="115"/>
                    <a:pt x="0" y="108"/>
                    <a:pt x="0" y="100"/>
                  </a:cubicBezTo>
                  <a:cubicBezTo>
                    <a:pt x="0" y="91"/>
                    <a:pt x="3" y="83"/>
                    <a:pt x="8" y="77"/>
                  </a:cubicBezTo>
                  <a:cubicBezTo>
                    <a:pt x="13" y="71"/>
                    <a:pt x="20" y="66"/>
                    <a:pt x="29" y="63"/>
                  </a:cubicBezTo>
                  <a:cubicBezTo>
                    <a:pt x="37" y="60"/>
                    <a:pt x="46" y="58"/>
                    <a:pt x="57" y="56"/>
                  </a:cubicBezTo>
                  <a:cubicBezTo>
                    <a:pt x="67" y="55"/>
                    <a:pt x="77" y="55"/>
                    <a:pt x="87" y="55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46"/>
                    <a:pt x="84" y="41"/>
                    <a:pt x="80" y="38"/>
                  </a:cubicBezTo>
                  <a:cubicBezTo>
                    <a:pt x="75" y="35"/>
                    <a:pt x="69" y="33"/>
                    <a:pt x="62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8" y="40"/>
                    <a:pt x="33" y="43"/>
                    <a:pt x="29" y="47"/>
                  </a:cubicBezTo>
                  <a:lnTo>
                    <a:pt x="7" y="23"/>
                  </a:lnTo>
                  <a:close/>
                  <a:moveTo>
                    <a:pt x="88" y="81"/>
                  </a:moveTo>
                  <a:cubicBezTo>
                    <a:pt x="82" y="81"/>
                    <a:pt x="82" y="81"/>
                    <a:pt x="82" y="81"/>
                  </a:cubicBezTo>
                  <a:cubicBezTo>
                    <a:pt x="77" y="81"/>
                    <a:pt x="73" y="81"/>
                    <a:pt x="68" y="81"/>
                  </a:cubicBezTo>
                  <a:cubicBezTo>
                    <a:pt x="63" y="82"/>
                    <a:pt x="58" y="82"/>
                    <a:pt x="54" y="84"/>
                  </a:cubicBezTo>
                  <a:cubicBezTo>
                    <a:pt x="50" y="85"/>
                    <a:pt x="47" y="87"/>
                    <a:pt x="45" y="89"/>
                  </a:cubicBezTo>
                  <a:cubicBezTo>
                    <a:pt x="42" y="92"/>
                    <a:pt x="41" y="95"/>
                    <a:pt x="41" y="99"/>
                  </a:cubicBezTo>
                  <a:cubicBezTo>
                    <a:pt x="41" y="101"/>
                    <a:pt x="42" y="104"/>
                    <a:pt x="43" y="105"/>
                  </a:cubicBezTo>
                  <a:cubicBezTo>
                    <a:pt x="44" y="107"/>
                    <a:pt x="45" y="109"/>
                    <a:pt x="47" y="110"/>
                  </a:cubicBezTo>
                  <a:cubicBezTo>
                    <a:pt x="49" y="111"/>
                    <a:pt x="51" y="112"/>
                    <a:pt x="53" y="112"/>
                  </a:cubicBezTo>
                  <a:cubicBezTo>
                    <a:pt x="56" y="112"/>
                    <a:pt x="58" y="113"/>
                    <a:pt x="60" y="113"/>
                  </a:cubicBezTo>
                  <a:cubicBezTo>
                    <a:pt x="69" y="113"/>
                    <a:pt x="76" y="110"/>
                    <a:pt x="81" y="105"/>
                  </a:cubicBezTo>
                  <a:cubicBezTo>
                    <a:pt x="86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38C6565-FFBC-441A-863E-5F01BBA25B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9" y="1823"/>
              <a:ext cx="978" cy="919"/>
            </a:xfrm>
            <a:custGeom>
              <a:avLst/>
              <a:gdLst>
                <a:gd name="T0" fmla="*/ 734 w 978"/>
                <a:gd name="T1" fmla="*/ 919 h 919"/>
                <a:gd name="T2" fmla="*/ 662 w 978"/>
                <a:gd name="T3" fmla="*/ 741 h 919"/>
                <a:gd name="T4" fmla="*/ 307 w 978"/>
                <a:gd name="T5" fmla="*/ 741 h 919"/>
                <a:gd name="T6" fmla="*/ 240 w 978"/>
                <a:gd name="T7" fmla="*/ 919 h 919"/>
                <a:gd name="T8" fmla="*/ 0 w 978"/>
                <a:gd name="T9" fmla="*/ 919 h 919"/>
                <a:gd name="T10" fmla="*/ 384 w 978"/>
                <a:gd name="T11" fmla="*/ 0 h 919"/>
                <a:gd name="T12" fmla="*/ 599 w 978"/>
                <a:gd name="T13" fmla="*/ 0 h 919"/>
                <a:gd name="T14" fmla="*/ 978 w 978"/>
                <a:gd name="T15" fmla="*/ 919 h 919"/>
                <a:gd name="T16" fmla="*/ 734 w 978"/>
                <a:gd name="T17" fmla="*/ 919 h 919"/>
                <a:gd name="T18" fmla="*/ 489 w 978"/>
                <a:gd name="T19" fmla="*/ 246 h 919"/>
                <a:gd name="T20" fmla="*/ 369 w 978"/>
                <a:gd name="T21" fmla="*/ 563 h 919"/>
                <a:gd name="T22" fmla="*/ 599 w 978"/>
                <a:gd name="T23" fmla="*/ 563 h 919"/>
                <a:gd name="T24" fmla="*/ 489 w 978"/>
                <a:gd name="T25" fmla="*/ 246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8" h="919">
                  <a:moveTo>
                    <a:pt x="734" y="919"/>
                  </a:moveTo>
                  <a:lnTo>
                    <a:pt x="662" y="741"/>
                  </a:lnTo>
                  <a:lnTo>
                    <a:pt x="307" y="741"/>
                  </a:lnTo>
                  <a:lnTo>
                    <a:pt x="240" y="919"/>
                  </a:lnTo>
                  <a:lnTo>
                    <a:pt x="0" y="919"/>
                  </a:lnTo>
                  <a:lnTo>
                    <a:pt x="384" y="0"/>
                  </a:lnTo>
                  <a:lnTo>
                    <a:pt x="599" y="0"/>
                  </a:lnTo>
                  <a:lnTo>
                    <a:pt x="978" y="919"/>
                  </a:lnTo>
                  <a:lnTo>
                    <a:pt x="734" y="919"/>
                  </a:lnTo>
                  <a:close/>
                  <a:moveTo>
                    <a:pt x="489" y="246"/>
                  </a:moveTo>
                  <a:lnTo>
                    <a:pt x="369" y="563"/>
                  </a:lnTo>
                  <a:lnTo>
                    <a:pt x="599" y="563"/>
                  </a:lnTo>
                  <a:lnTo>
                    <a:pt x="489" y="2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8DE5B81-E2E9-4A0E-AA7E-490C016A9C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44" y="2078"/>
              <a:ext cx="427" cy="664"/>
            </a:xfrm>
            <a:custGeom>
              <a:avLst/>
              <a:gdLst>
                <a:gd name="T0" fmla="*/ 87 w 89"/>
                <a:gd name="T1" fmla="*/ 40 h 138"/>
                <a:gd name="T2" fmla="*/ 81 w 89"/>
                <a:gd name="T3" fmla="*/ 39 h 138"/>
                <a:gd name="T4" fmla="*/ 76 w 89"/>
                <a:gd name="T5" fmla="*/ 39 h 138"/>
                <a:gd name="T6" fmla="*/ 61 w 89"/>
                <a:gd name="T7" fmla="*/ 42 h 138"/>
                <a:gd name="T8" fmla="*/ 51 w 89"/>
                <a:gd name="T9" fmla="*/ 50 h 138"/>
                <a:gd name="T10" fmla="*/ 46 w 89"/>
                <a:gd name="T11" fmla="*/ 60 h 138"/>
                <a:gd name="T12" fmla="*/ 44 w 89"/>
                <a:gd name="T13" fmla="*/ 69 h 138"/>
                <a:gd name="T14" fmla="*/ 44 w 89"/>
                <a:gd name="T15" fmla="*/ 138 h 138"/>
                <a:gd name="T16" fmla="*/ 0 w 89"/>
                <a:gd name="T17" fmla="*/ 138 h 138"/>
                <a:gd name="T18" fmla="*/ 0 w 89"/>
                <a:gd name="T19" fmla="*/ 4 h 138"/>
                <a:gd name="T20" fmla="*/ 43 w 89"/>
                <a:gd name="T21" fmla="*/ 4 h 138"/>
                <a:gd name="T22" fmla="*/ 43 w 89"/>
                <a:gd name="T23" fmla="*/ 23 h 138"/>
                <a:gd name="T24" fmla="*/ 43 w 89"/>
                <a:gd name="T25" fmla="*/ 23 h 138"/>
                <a:gd name="T26" fmla="*/ 58 w 89"/>
                <a:gd name="T27" fmla="*/ 6 h 138"/>
                <a:gd name="T28" fmla="*/ 80 w 89"/>
                <a:gd name="T29" fmla="*/ 0 h 138"/>
                <a:gd name="T30" fmla="*/ 85 w 89"/>
                <a:gd name="T31" fmla="*/ 0 h 138"/>
                <a:gd name="T32" fmla="*/ 89 w 89"/>
                <a:gd name="T33" fmla="*/ 1 h 138"/>
                <a:gd name="T34" fmla="*/ 87 w 89"/>
                <a:gd name="T35" fmla="*/ 4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138">
                  <a:moveTo>
                    <a:pt x="87" y="40"/>
                  </a:moveTo>
                  <a:cubicBezTo>
                    <a:pt x="85" y="39"/>
                    <a:pt x="83" y="39"/>
                    <a:pt x="81" y="39"/>
                  </a:cubicBezTo>
                  <a:cubicBezTo>
                    <a:pt x="80" y="39"/>
                    <a:pt x="78" y="39"/>
                    <a:pt x="76" y="39"/>
                  </a:cubicBezTo>
                  <a:cubicBezTo>
                    <a:pt x="70" y="39"/>
                    <a:pt x="65" y="40"/>
                    <a:pt x="61" y="42"/>
                  </a:cubicBezTo>
                  <a:cubicBezTo>
                    <a:pt x="57" y="44"/>
                    <a:pt x="54" y="47"/>
                    <a:pt x="51" y="50"/>
                  </a:cubicBezTo>
                  <a:cubicBezTo>
                    <a:pt x="49" y="53"/>
                    <a:pt x="47" y="56"/>
                    <a:pt x="46" y="60"/>
                  </a:cubicBezTo>
                  <a:cubicBezTo>
                    <a:pt x="45" y="63"/>
                    <a:pt x="44" y="66"/>
                    <a:pt x="44" y="69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7" y="16"/>
                    <a:pt x="52" y="11"/>
                    <a:pt x="58" y="6"/>
                  </a:cubicBezTo>
                  <a:cubicBezTo>
                    <a:pt x="64" y="2"/>
                    <a:pt x="71" y="0"/>
                    <a:pt x="80" y="0"/>
                  </a:cubicBezTo>
                  <a:cubicBezTo>
                    <a:pt x="82" y="0"/>
                    <a:pt x="83" y="0"/>
                    <a:pt x="85" y="0"/>
                  </a:cubicBezTo>
                  <a:cubicBezTo>
                    <a:pt x="87" y="0"/>
                    <a:pt x="88" y="0"/>
                    <a:pt x="89" y="1"/>
                  </a:cubicBezTo>
                  <a:lnTo>
                    <a:pt x="87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02197B4-7F77-4662-BC9C-50913190A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19" y="1924"/>
              <a:ext cx="465" cy="832"/>
            </a:xfrm>
            <a:custGeom>
              <a:avLst/>
              <a:gdLst>
                <a:gd name="T0" fmla="*/ 65 w 97"/>
                <a:gd name="T1" fmla="*/ 68 h 173"/>
                <a:gd name="T2" fmla="*/ 65 w 97"/>
                <a:gd name="T3" fmla="*/ 120 h 173"/>
                <a:gd name="T4" fmla="*/ 69 w 97"/>
                <a:gd name="T5" fmla="*/ 134 h 173"/>
                <a:gd name="T6" fmla="*/ 82 w 97"/>
                <a:gd name="T7" fmla="*/ 139 h 173"/>
                <a:gd name="T8" fmla="*/ 89 w 97"/>
                <a:gd name="T9" fmla="*/ 139 h 173"/>
                <a:gd name="T10" fmla="*/ 95 w 97"/>
                <a:gd name="T11" fmla="*/ 137 h 173"/>
                <a:gd name="T12" fmla="*/ 96 w 97"/>
                <a:gd name="T13" fmla="*/ 169 h 173"/>
                <a:gd name="T14" fmla="*/ 84 w 97"/>
                <a:gd name="T15" fmla="*/ 172 h 173"/>
                <a:gd name="T16" fmla="*/ 70 w 97"/>
                <a:gd name="T17" fmla="*/ 173 h 173"/>
                <a:gd name="T18" fmla="*/ 47 w 97"/>
                <a:gd name="T19" fmla="*/ 170 h 173"/>
                <a:gd name="T20" fmla="*/ 32 w 97"/>
                <a:gd name="T21" fmla="*/ 160 h 173"/>
                <a:gd name="T22" fmla="*/ 24 w 97"/>
                <a:gd name="T23" fmla="*/ 145 h 173"/>
                <a:gd name="T24" fmla="*/ 22 w 97"/>
                <a:gd name="T25" fmla="*/ 125 h 173"/>
                <a:gd name="T26" fmla="*/ 22 w 97"/>
                <a:gd name="T27" fmla="*/ 68 h 173"/>
                <a:gd name="T28" fmla="*/ 0 w 97"/>
                <a:gd name="T29" fmla="*/ 68 h 173"/>
                <a:gd name="T30" fmla="*/ 0 w 97"/>
                <a:gd name="T31" fmla="*/ 35 h 173"/>
                <a:gd name="T32" fmla="*/ 22 w 97"/>
                <a:gd name="T33" fmla="*/ 35 h 173"/>
                <a:gd name="T34" fmla="*/ 22 w 97"/>
                <a:gd name="T35" fmla="*/ 0 h 173"/>
                <a:gd name="T36" fmla="*/ 65 w 97"/>
                <a:gd name="T37" fmla="*/ 0 h 173"/>
                <a:gd name="T38" fmla="*/ 65 w 97"/>
                <a:gd name="T39" fmla="*/ 35 h 173"/>
                <a:gd name="T40" fmla="*/ 97 w 97"/>
                <a:gd name="T41" fmla="*/ 35 h 173"/>
                <a:gd name="T42" fmla="*/ 97 w 97"/>
                <a:gd name="T43" fmla="*/ 68 h 173"/>
                <a:gd name="T44" fmla="*/ 65 w 97"/>
                <a:gd name="T45" fmla="*/ 6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" h="173">
                  <a:moveTo>
                    <a:pt x="65" y="68"/>
                  </a:moveTo>
                  <a:cubicBezTo>
                    <a:pt x="65" y="120"/>
                    <a:pt x="65" y="120"/>
                    <a:pt x="65" y="120"/>
                  </a:cubicBezTo>
                  <a:cubicBezTo>
                    <a:pt x="65" y="126"/>
                    <a:pt x="66" y="131"/>
                    <a:pt x="69" y="134"/>
                  </a:cubicBezTo>
                  <a:cubicBezTo>
                    <a:pt x="71" y="138"/>
                    <a:pt x="76" y="139"/>
                    <a:pt x="82" y="139"/>
                  </a:cubicBezTo>
                  <a:cubicBezTo>
                    <a:pt x="84" y="139"/>
                    <a:pt x="86" y="139"/>
                    <a:pt x="89" y="139"/>
                  </a:cubicBezTo>
                  <a:cubicBezTo>
                    <a:pt x="91" y="138"/>
                    <a:pt x="93" y="138"/>
                    <a:pt x="95" y="137"/>
                  </a:cubicBezTo>
                  <a:cubicBezTo>
                    <a:pt x="96" y="169"/>
                    <a:pt x="96" y="169"/>
                    <a:pt x="96" y="169"/>
                  </a:cubicBezTo>
                  <a:cubicBezTo>
                    <a:pt x="92" y="170"/>
                    <a:pt x="89" y="171"/>
                    <a:pt x="84" y="172"/>
                  </a:cubicBezTo>
                  <a:cubicBezTo>
                    <a:pt x="79" y="173"/>
                    <a:pt x="75" y="173"/>
                    <a:pt x="70" y="173"/>
                  </a:cubicBezTo>
                  <a:cubicBezTo>
                    <a:pt x="61" y="173"/>
                    <a:pt x="53" y="172"/>
                    <a:pt x="47" y="170"/>
                  </a:cubicBezTo>
                  <a:cubicBezTo>
                    <a:pt x="41" y="168"/>
                    <a:pt x="36" y="165"/>
                    <a:pt x="32" y="160"/>
                  </a:cubicBezTo>
                  <a:cubicBezTo>
                    <a:pt x="29" y="156"/>
                    <a:pt x="26" y="151"/>
                    <a:pt x="24" y="145"/>
                  </a:cubicBezTo>
                  <a:cubicBezTo>
                    <a:pt x="23" y="139"/>
                    <a:pt x="22" y="133"/>
                    <a:pt x="22" y="125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7" y="68"/>
                    <a:pt x="97" y="68"/>
                    <a:pt x="97" y="68"/>
                  </a:cubicBezTo>
                  <a:cubicBezTo>
                    <a:pt x="65" y="68"/>
                    <a:pt x="65" y="68"/>
                    <a:pt x="65" y="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C430C1B0-CBD4-45F2-9E15-9AE67DA3BD9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84" y="2093"/>
              <a:ext cx="216" cy="6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7DE76039-0E03-4C1C-BDA2-ED2F2BCA3FD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84" y="2093"/>
              <a:ext cx="216" cy="6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538744F9-5D05-48D4-987B-2C906950DE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7" y="2073"/>
              <a:ext cx="566" cy="693"/>
            </a:xfrm>
            <a:custGeom>
              <a:avLst/>
              <a:gdLst>
                <a:gd name="T0" fmla="*/ 94 w 118"/>
                <a:gd name="T1" fmla="*/ 44 h 144"/>
                <a:gd name="T2" fmla="*/ 81 w 118"/>
                <a:gd name="T3" fmla="*/ 36 h 144"/>
                <a:gd name="T4" fmla="*/ 66 w 118"/>
                <a:gd name="T5" fmla="*/ 32 h 144"/>
                <a:gd name="T6" fmla="*/ 54 w 118"/>
                <a:gd name="T7" fmla="*/ 35 h 144"/>
                <a:gd name="T8" fmla="*/ 49 w 118"/>
                <a:gd name="T9" fmla="*/ 43 h 144"/>
                <a:gd name="T10" fmla="*/ 55 w 118"/>
                <a:gd name="T11" fmla="*/ 51 h 144"/>
                <a:gd name="T12" fmla="*/ 74 w 118"/>
                <a:gd name="T13" fmla="*/ 56 h 144"/>
                <a:gd name="T14" fmla="*/ 89 w 118"/>
                <a:gd name="T15" fmla="*/ 61 h 144"/>
                <a:gd name="T16" fmla="*/ 103 w 118"/>
                <a:gd name="T17" fmla="*/ 69 h 144"/>
                <a:gd name="T18" fmla="*/ 113 w 118"/>
                <a:gd name="T19" fmla="*/ 81 h 144"/>
                <a:gd name="T20" fmla="*/ 117 w 118"/>
                <a:gd name="T21" fmla="*/ 98 h 144"/>
                <a:gd name="T22" fmla="*/ 112 w 118"/>
                <a:gd name="T23" fmla="*/ 119 h 144"/>
                <a:gd name="T24" fmla="*/ 98 w 118"/>
                <a:gd name="T25" fmla="*/ 133 h 144"/>
                <a:gd name="T26" fmla="*/ 80 w 118"/>
                <a:gd name="T27" fmla="*/ 141 h 144"/>
                <a:gd name="T28" fmla="*/ 59 w 118"/>
                <a:gd name="T29" fmla="*/ 144 h 144"/>
                <a:gd name="T30" fmla="*/ 27 w 118"/>
                <a:gd name="T31" fmla="*/ 138 h 144"/>
                <a:gd name="T32" fmla="*/ 0 w 118"/>
                <a:gd name="T33" fmla="*/ 123 h 144"/>
                <a:gd name="T34" fmla="*/ 25 w 118"/>
                <a:gd name="T35" fmla="*/ 96 h 144"/>
                <a:gd name="T36" fmla="*/ 40 w 118"/>
                <a:gd name="T37" fmla="*/ 107 h 144"/>
                <a:gd name="T38" fmla="*/ 58 w 118"/>
                <a:gd name="T39" fmla="*/ 112 h 144"/>
                <a:gd name="T40" fmla="*/ 69 w 118"/>
                <a:gd name="T41" fmla="*/ 109 h 144"/>
                <a:gd name="T42" fmla="*/ 74 w 118"/>
                <a:gd name="T43" fmla="*/ 100 h 144"/>
                <a:gd name="T44" fmla="*/ 68 w 118"/>
                <a:gd name="T45" fmla="*/ 91 h 144"/>
                <a:gd name="T46" fmla="*/ 47 w 118"/>
                <a:gd name="T47" fmla="*/ 85 h 144"/>
                <a:gd name="T48" fmla="*/ 33 w 118"/>
                <a:gd name="T49" fmla="*/ 80 h 144"/>
                <a:gd name="T50" fmla="*/ 21 w 118"/>
                <a:gd name="T51" fmla="*/ 73 h 144"/>
                <a:gd name="T52" fmla="*/ 12 w 118"/>
                <a:gd name="T53" fmla="*/ 62 h 144"/>
                <a:gd name="T54" fmla="*/ 8 w 118"/>
                <a:gd name="T55" fmla="*/ 45 h 144"/>
                <a:gd name="T56" fmla="*/ 13 w 118"/>
                <a:gd name="T57" fmla="*/ 25 h 144"/>
                <a:gd name="T58" fmla="*/ 27 w 118"/>
                <a:gd name="T59" fmla="*/ 11 h 144"/>
                <a:gd name="T60" fmla="*/ 45 w 118"/>
                <a:gd name="T61" fmla="*/ 3 h 144"/>
                <a:gd name="T62" fmla="*/ 64 w 118"/>
                <a:gd name="T63" fmla="*/ 0 h 144"/>
                <a:gd name="T64" fmla="*/ 94 w 118"/>
                <a:gd name="T65" fmla="*/ 5 h 144"/>
                <a:gd name="T66" fmla="*/ 118 w 118"/>
                <a:gd name="T67" fmla="*/ 19 h 144"/>
                <a:gd name="T68" fmla="*/ 94 w 118"/>
                <a:gd name="T69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144">
                  <a:moveTo>
                    <a:pt x="94" y="44"/>
                  </a:moveTo>
                  <a:cubicBezTo>
                    <a:pt x="90" y="41"/>
                    <a:pt x="86" y="38"/>
                    <a:pt x="81" y="36"/>
                  </a:cubicBezTo>
                  <a:cubicBezTo>
                    <a:pt x="76" y="33"/>
                    <a:pt x="71" y="32"/>
                    <a:pt x="66" y="32"/>
                  </a:cubicBezTo>
                  <a:cubicBezTo>
                    <a:pt x="62" y="32"/>
                    <a:pt x="58" y="33"/>
                    <a:pt x="54" y="35"/>
                  </a:cubicBezTo>
                  <a:cubicBezTo>
                    <a:pt x="51" y="36"/>
                    <a:pt x="49" y="39"/>
                    <a:pt x="49" y="43"/>
                  </a:cubicBezTo>
                  <a:cubicBezTo>
                    <a:pt x="49" y="47"/>
                    <a:pt x="51" y="49"/>
                    <a:pt x="55" y="51"/>
                  </a:cubicBezTo>
                  <a:cubicBezTo>
                    <a:pt x="59" y="53"/>
                    <a:pt x="65" y="54"/>
                    <a:pt x="74" y="56"/>
                  </a:cubicBezTo>
                  <a:cubicBezTo>
                    <a:pt x="79" y="58"/>
                    <a:pt x="84" y="59"/>
                    <a:pt x="89" y="61"/>
                  </a:cubicBezTo>
                  <a:cubicBezTo>
                    <a:pt x="94" y="63"/>
                    <a:pt x="99" y="66"/>
                    <a:pt x="103" y="69"/>
                  </a:cubicBezTo>
                  <a:cubicBezTo>
                    <a:pt x="107" y="72"/>
                    <a:pt x="110" y="76"/>
                    <a:pt x="113" y="81"/>
                  </a:cubicBezTo>
                  <a:cubicBezTo>
                    <a:pt x="116" y="85"/>
                    <a:pt x="117" y="91"/>
                    <a:pt x="117" y="98"/>
                  </a:cubicBezTo>
                  <a:cubicBezTo>
                    <a:pt x="117" y="106"/>
                    <a:pt x="115" y="113"/>
                    <a:pt x="112" y="119"/>
                  </a:cubicBezTo>
                  <a:cubicBezTo>
                    <a:pt x="108" y="125"/>
                    <a:pt x="104" y="130"/>
                    <a:pt x="98" y="133"/>
                  </a:cubicBezTo>
                  <a:cubicBezTo>
                    <a:pt x="93" y="137"/>
                    <a:pt x="87" y="140"/>
                    <a:pt x="80" y="141"/>
                  </a:cubicBezTo>
                  <a:cubicBezTo>
                    <a:pt x="73" y="143"/>
                    <a:pt x="66" y="144"/>
                    <a:pt x="59" y="144"/>
                  </a:cubicBezTo>
                  <a:cubicBezTo>
                    <a:pt x="48" y="144"/>
                    <a:pt x="37" y="142"/>
                    <a:pt x="27" y="138"/>
                  </a:cubicBezTo>
                  <a:cubicBezTo>
                    <a:pt x="16" y="135"/>
                    <a:pt x="7" y="130"/>
                    <a:pt x="0" y="123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9" y="101"/>
                    <a:pt x="34" y="104"/>
                    <a:pt x="40" y="107"/>
                  </a:cubicBezTo>
                  <a:cubicBezTo>
                    <a:pt x="46" y="110"/>
                    <a:pt x="52" y="112"/>
                    <a:pt x="58" y="112"/>
                  </a:cubicBezTo>
                  <a:cubicBezTo>
                    <a:pt x="62" y="112"/>
                    <a:pt x="65" y="111"/>
                    <a:pt x="69" y="109"/>
                  </a:cubicBezTo>
                  <a:cubicBezTo>
                    <a:pt x="73" y="107"/>
                    <a:pt x="74" y="104"/>
                    <a:pt x="74" y="100"/>
                  </a:cubicBezTo>
                  <a:cubicBezTo>
                    <a:pt x="74" y="96"/>
                    <a:pt x="72" y="93"/>
                    <a:pt x="68" y="91"/>
                  </a:cubicBezTo>
                  <a:cubicBezTo>
                    <a:pt x="63" y="89"/>
                    <a:pt x="57" y="87"/>
                    <a:pt x="47" y="85"/>
                  </a:cubicBezTo>
                  <a:cubicBezTo>
                    <a:pt x="43" y="83"/>
                    <a:pt x="38" y="82"/>
                    <a:pt x="33" y="80"/>
                  </a:cubicBezTo>
                  <a:cubicBezTo>
                    <a:pt x="29" y="78"/>
                    <a:pt x="25" y="76"/>
                    <a:pt x="21" y="73"/>
                  </a:cubicBezTo>
                  <a:cubicBezTo>
                    <a:pt x="17" y="70"/>
                    <a:pt x="14" y="66"/>
                    <a:pt x="12" y="62"/>
                  </a:cubicBezTo>
                  <a:cubicBezTo>
                    <a:pt x="9" y="57"/>
                    <a:pt x="8" y="52"/>
                    <a:pt x="8" y="45"/>
                  </a:cubicBezTo>
                  <a:cubicBezTo>
                    <a:pt x="8" y="37"/>
                    <a:pt x="10" y="30"/>
                    <a:pt x="13" y="25"/>
                  </a:cubicBezTo>
                  <a:cubicBezTo>
                    <a:pt x="17" y="19"/>
                    <a:pt x="21" y="14"/>
                    <a:pt x="27" y="11"/>
                  </a:cubicBezTo>
                  <a:cubicBezTo>
                    <a:pt x="32" y="7"/>
                    <a:pt x="38" y="4"/>
                    <a:pt x="45" y="3"/>
                  </a:cubicBezTo>
                  <a:cubicBezTo>
                    <a:pt x="51" y="1"/>
                    <a:pt x="58" y="0"/>
                    <a:pt x="64" y="0"/>
                  </a:cubicBezTo>
                  <a:cubicBezTo>
                    <a:pt x="74" y="0"/>
                    <a:pt x="84" y="2"/>
                    <a:pt x="94" y="5"/>
                  </a:cubicBezTo>
                  <a:cubicBezTo>
                    <a:pt x="104" y="8"/>
                    <a:pt x="112" y="13"/>
                    <a:pt x="118" y="19"/>
                  </a:cubicBezTo>
                  <a:lnTo>
                    <a:pt x="94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06E2A07-B0D4-4D9A-8DF3-D4F033630E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1" y="2073"/>
              <a:ext cx="613" cy="683"/>
            </a:xfrm>
            <a:custGeom>
              <a:avLst/>
              <a:gdLst>
                <a:gd name="T0" fmla="*/ 6 w 128"/>
                <a:gd name="T1" fmla="*/ 23 h 142"/>
                <a:gd name="T2" fmla="*/ 34 w 128"/>
                <a:gd name="T3" fmla="*/ 6 h 142"/>
                <a:gd name="T4" fmla="*/ 66 w 128"/>
                <a:gd name="T5" fmla="*/ 0 h 142"/>
                <a:gd name="T6" fmla="*/ 95 w 128"/>
                <a:gd name="T7" fmla="*/ 4 h 142"/>
                <a:gd name="T8" fmla="*/ 114 w 128"/>
                <a:gd name="T9" fmla="*/ 17 h 142"/>
                <a:gd name="T10" fmla="*/ 125 w 128"/>
                <a:gd name="T11" fmla="*/ 40 h 142"/>
                <a:gd name="T12" fmla="*/ 128 w 128"/>
                <a:gd name="T13" fmla="*/ 71 h 142"/>
                <a:gd name="T14" fmla="*/ 128 w 128"/>
                <a:gd name="T15" fmla="*/ 139 h 142"/>
                <a:gd name="T16" fmla="*/ 88 w 128"/>
                <a:gd name="T17" fmla="*/ 139 h 142"/>
                <a:gd name="T18" fmla="*/ 88 w 128"/>
                <a:gd name="T19" fmla="*/ 125 h 142"/>
                <a:gd name="T20" fmla="*/ 87 w 128"/>
                <a:gd name="T21" fmla="*/ 125 h 142"/>
                <a:gd name="T22" fmla="*/ 71 w 128"/>
                <a:gd name="T23" fmla="*/ 138 h 142"/>
                <a:gd name="T24" fmla="*/ 49 w 128"/>
                <a:gd name="T25" fmla="*/ 142 h 142"/>
                <a:gd name="T26" fmla="*/ 32 w 128"/>
                <a:gd name="T27" fmla="*/ 140 h 142"/>
                <a:gd name="T28" fmla="*/ 16 w 128"/>
                <a:gd name="T29" fmla="*/ 133 h 142"/>
                <a:gd name="T30" fmla="*/ 4 w 128"/>
                <a:gd name="T31" fmla="*/ 120 h 142"/>
                <a:gd name="T32" fmla="*/ 0 w 128"/>
                <a:gd name="T33" fmla="*/ 100 h 142"/>
                <a:gd name="T34" fmla="*/ 8 w 128"/>
                <a:gd name="T35" fmla="*/ 77 h 142"/>
                <a:gd name="T36" fmla="*/ 28 w 128"/>
                <a:gd name="T37" fmla="*/ 63 h 142"/>
                <a:gd name="T38" fmla="*/ 56 w 128"/>
                <a:gd name="T39" fmla="*/ 56 h 142"/>
                <a:gd name="T40" fmla="*/ 86 w 128"/>
                <a:gd name="T41" fmla="*/ 55 h 142"/>
                <a:gd name="T42" fmla="*/ 86 w 128"/>
                <a:gd name="T43" fmla="*/ 53 h 142"/>
                <a:gd name="T44" fmla="*/ 79 w 128"/>
                <a:gd name="T45" fmla="*/ 38 h 142"/>
                <a:gd name="T46" fmla="*/ 62 w 128"/>
                <a:gd name="T47" fmla="*/ 33 h 142"/>
                <a:gd name="T48" fmla="*/ 44 w 128"/>
                <a:gd name="T49" fmla="*/ 37 h 142"/>
                <a:gd name="T50" fmla="*/ 29 w 128"/>
                <a:gd name="T51" fmla="*/ 47 h 142"/>
                <a:gd name="T52" fmla="*/ 6 w 128"/>
                <a:gd name="T53" fmla="*/ 23 h 142"/>
                <a:gd name="T54" fmla="*/ 88 w 128"/>
                <a:gd name="T55" fmla="*/ 81 h 142"/>
                <a:gd name="T56" fmla="*/ 82 w 128"/>
                <a:gd name="T57" fmla="*/ 81 h 142"/>
                <a:gd name="T58" fmla="*/ 67 w 128"/>
                <a:gd name="T59" fmla="*/ 81 h 142"/>
                <a:gd name="T60" fmla="*/ 54 w 128"/>
                <a:gd name="T61" fmla="*/ 84 h 142"/>
                <a:gd name="T62" fmla="*/ 44 w 128"/>
                <a:gd name="T63" fmla="*/ 89 h 142"/>
                <a:gd name="T64" fmla="*/ 41 w 128"/>
                <a:gd name="T65" fmla="*/ 99 h 142"/>
                <a:gd name="T66" fmla="*/ 42 w 128"/>
                <a:gd name="T67" fmla="*/ 105 h 142"/>
                <a:gd name="T68" fmla="*/ 47 w 128"/>
                <a:gd name="T69" fmla="*/ 110 h 142"/>
                <a:gd name="T70" fmla="*/ 53 w 128"/>
                <a:gd name="T71" fmla="*/ 112 h 142"/>
                <a:gd name="T72" fmla="*/ 60 w 128"/>
                <a:gd name="T73" fmla="*/ 113 h 142"/>
                <a:gd name="T74" fmla="*/ 80 w 128"/>
                <a:gd name="T75" fmla="*/ 105 h 142"/>
                <a:gd name="T76" fmla="*/ 88 w 128"/>
                <a:gd name="T77" fmla="*/ 85 h 142"/>
                <a:gd name="T78" fmla="*/ 88 w 128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42">
                  <a:moveTo>
                    <a:pt x="6" y="23"/>
                  </a:moveTo>
                  <a:cubicBezTo>
                    <a:pt x="14" y="15"/>
                    <a:pt x="23" y="10"/>
                    <a:pt x="34" y="6"/>
                  </a:cubicBezTo>
                  <a:cubicBezTo>
                    <a:pt x="44" y="2"/>
                    <a:pt x="55" y="0"/>
                    <a:pt x="66" y="0"/>
                  </a:cubicBezTo>
                  <a:cubicBezTo>
                    <a:pt x="78" y="0"/>
                    <a:pt x="87" y="2"/>
                    <a:pt x="95" y="4"/>
                  </a:cubicBezTo>
                  <a:cubicBezTo>
                    <a:pt x="103" y="7"/>
                    <a:pt x="109" y="11"/>
                    <a:pt x="114" y="17"/>
                  </a:cubicBezTo>
                  <a:cubicBezTo>
                    <a:pt x="119" y="23"/>
                    <a:pt x="123" y="31"/>
                    <a:pt x="125" y="40"/>
                  </a:cubicBezTo>
                  <a:cubicBezTo>
                    <a:pt x="127" y="48"/>
                    <a:pt x="128" y="59"/>
                    <a:pt x="128" y="71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3" y="130"/>
                    <a:pt x="78" y="135"/>
                    <a:pt x="71" y="138"/>
                  </a:cubicBezTo>
                  <a:cubicBezTo>
                    <a:pt x="64" y="141"/>
                    <a:pt x="57" y="142"/>
                    <a:pt x="49" y="142"/>
                  </a:cubicBezTo>
                  <a:cubicBezTo>
                    <a:pt x="43" y="142"/>
                    <a:pt x="38" y="142"/>
                    <a:pt x="32" y="140"/>
                  </a:cubicBezTo>
                  <a:cubicBezTo>
                    <a:pt x="26" y="139"/>
                    <a:pt x="21" y="137"/>
                    <a:pt x="16" y="133"/>
                  </a:cubicBezTo>
                  <a:cubicBezTo>
                    <a:pt x="11" y="130"/>
                    <a:pt x="7" y="126"/>
                    <a:pt x="4" y="120"/>
                  </a:cubicBezTo>
                  <a:cubicBezTo>
                    <a:pt x="1" y="115"/>
                    <a:pt x="0" y="108"/>
                    <a:pt x="0" y="100"/>
                  </a:cubicBezTo>
                  <a:cubicBezTo>
                    <a:pt x="0" y="91"/>
                    <a:pt x="2" y="83"/>
                    <a:pt x="8" y="77"/>
                  </a:cubicBezTo>
                  <a:cubicBezTo>
                    <a:pt x="13" y="71"/>
                    <a:pt x="20" y="66"/>
                    <a:pt x="28" y="63"/>
                  </a:cubicBezTo>
                  <a:cubicBezTo>
                    <a:pt x="37" y="60"/>
                    <a:pt x="46" y="58"/>
                    <a:pt x="56" y="56"/>
                  </a:cubicBezTo>
                  <a:cubicBezTo>
                    <a:pt x="67" y="55"/>
                    <a:pt x="77" y="55"/>
                    <a:pt x="86" y="55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6" y="46"/>
                    <a:pt x="84" y="41"/>
                    <a:pt x="79" y="38"/>
                  </a:cubicBezTo>
                  <a:cubicBezTo>
                    <a:pt x="75" y="35"/>
                    <a:pt x="69" y="33"/>
                    <a:pt x="62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8" y="40"/>
                    <a:pt x="33" y="43"/>
                    <a:pt x="29" y="47"/>
                  </a:cubicBezTo>
                  <a:lnTo>
                    <a:pt x="6" y="23"/>
                  </a:lnTo>
                  <a:close/>
                  <a:moveTo>
                    <a:pt x="88" y="81"/>
                  </a:moveTo>
                  <a:cubicBezTo>
                    <a:pt x="82" y="81"/>
                    <a:pt x="82" y="81"/>
                    <a:pt x="82" y="81"/>
                  </a:cubicBezTo>
                  <a:cubicBezTo>
                    <a:pt x="77" y="81"/>
                    <a:pt x="72" y="81"/>
                    <a:pt x="67" y="81"/>
                  </a:cubicBezTo>
                  <a:cubicBezTo>
                    <a:pt x="62" y="82"/>
                    <a:pt x="58" y="82"/>
                    <a:pt x="54" y="84"/>
                  </a:cubicBezTo>
                  <a:cubicBezTo>
                    <a:pt x="50" y="85"/>
                    <a:pt x="47" y="87"/>
                    <a:pt x="44" y="89"/>
                  </a:cubicBezTo>
                  <a:cubicBezTo>
                    <a:pt x="42" y="92"/>
                    <a:pt x="41" y="95"/>
                    <a:pt x="41" y="99"/>
                  </a:cubicBezTo>
                  <a:cubicBezTo>
                    <a:pt x="41" y="101"/>
                    <a:pt x="41" y="104"/>
                    <a:pt x="42" y="105"/>
                  </a:cubicBezTo>
                  <a:cubicBezTo>
                    <a:pt x="44" y="107"/>
                    <a:pt x="45" y="109"/>
                    <a:pt x="47" y="110"/>
                  </a:cubicBezTo>
                  <a:cubicBezTo>
                    <a:pt x="49" y="111"/>
                    <a:pt x="51" y="112"/>
                    <a:pt x="53" y="112"/>
                  </a:cubicBezTo>
                  <a:cubicBezTo>
                    <a:pt x="55" y="112"/>
                    <a:pt x="58" y="113"/>
                    <a:pt x="60" y="113"/>
                  </a:cubicBezTo>
                  <a:cubicBezTo>
                    <a:pt x="69" y="113"/>
                    <a:pt x="76" y="110"/>
                    <a:pt x="80" y="105"/>
                  </a:cubicBezTo>
                  <a:cubicBezTo>
                    <a:pt x="85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E9C84CDA-C3DB-43F7-83F6-8AA5E69B5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0" y="2078"/>
              <a:ext cx="637" cy="664"/>
            </a:xfrm>
            <a:custGeom>
              <a:avLst/>
              <a:gdLst>
                <a:gd name="T0" fmla="*/ 89 w 133"/>
                <a:gd name="T1" fmla="*/ 138 h 138"/>
                <a:gd name="T2" fmla="*/ 89 w 133"/>
                <a:gd name="T3" fmla="*/ 65 h 138"/>
                <a:gd name="T4" fmla="*/ 88 w 133"/>
                <a:gd name="T5" fmla="*/ 54 h 138"/>
                <a:gd name="T6" fmla="*/ 85 w 133"/>
                <a:gd name="T7" fmla="*/ 45 h 138"/>
                <a:gd name="T8" fmla="*/ 78 w 133"/>
                <a:gd name="T9" fmla="*/ 39 h 138"/>
                <a:gd name="T10" fmla="*/ 69 w 133"/>
                <a:gd name="T11" fmla="*/ 36 h 138"/>
                <a:gd name="T12" fmla="*/ 58 w 133"/>
                <a:gd name="T13" fmla="*/ 39 h 138"/>
                <a:gd name="T14" fmla="*/ 51 w 133"/>
                <a:gd name="T15" fmla="*/ 45 h 138"/>
                <a:gd name="T16" fmla="*/ 46 w 133"/>
                <a:gd name="T17" fmla="*/ 54 h 138"/>
                <a:gd name="T18" fmla="*/ 45 w 133"/>
                <a:gd name="T19" fmla="*/ 65 h 138"/>
                <a:gd name="T20" fmla="*/ 45 w 133"/>
                <a:gd name="T21" fmla="*/ 138 h 138"/>
                <a:gd name="T22" fmla="*/ 0 w 133"/>
                <a:gd name="T23" fmla="*/ 138 h 138"/>
                <a:gd name="T24" fmla="*/ 0 w 133"/>
                <a:gd name="T25" fmla="*/ 3 h 138"/>
                <a:gd name="T26" fmla="*/ 43 w 133"/>
                <a:gd name="T27" fmla="*/ 3 h 138"/>
                <a:gd name="T28" fmla="*/ 43 w 133"/>
                <a:gd name="T29" fmla="*/ 22 h 138"/>
                <a:gd name="T30" fmla="*/ 44 w 133"/>
                <a:gd name="T31" fmla="*/ 22 h 138"/>
                <a:gd name="T32" fmla="*/ 50 w 133"/>
                <a:gd name="T33" fmla="*/ 14 h 138"/>
                <a:gd name="T34" fmla="*/ 59 w 133"/>
                <a:gd name="T35" fmla="*/ 6 h 138"/>
                <a:gd name="T36" fmla="*/ 71 w 133"/>
                <a:gd name="T37" fmla="*/ 2 h 138"/>
                <a:gd name="T38" fmla="*/ 84 w 133"/>
                <a:gd name="T39" fmla="*/ 0 h 138"/>
                <a:gd name="T40" fmla="*/ 107 w 133"/>
                <a:gd name="T41" fmla="*/ 5 h 138"/>
                <a:gd name="T42" fmla="*/ 122 w 133"/>
                <a:gd name="T43" fmla="*/ 17 h 138"/>
                <a:gd name="T44" fmla="*/ 131 w 133"/>
                <a:gd name="T45" fmla="*/ 35 h 138"/>
                <a:gd name="T46" fmla="*/ 133 w 133"/>
                <a:gd name="T47" fmla="*/ 55 h 138"/>
                <a:gd name="T48" fmla="*/ 133 w 133"/>
                <a:gd name="T49" fmla="*/ 138 h 138"/>
                <a:gd name="T50" fmla="*/ 89 w 133"/>
                <a:gd name="T5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38">
                  <a:moveTo>
                    <a:pt x="89" y="138"/>
                  </a:moveTo>
                  <a:cubicBezTo>
                    <a:pt x="89" y="65"/>
                    <a:pt x="89" y="65"/>
                    <a:pt x="89" y="65"/>
                  </a:cubicBezTo>
                  <a:cubicBezTo>
                    <a:pt x="89" y="61"/>
                    <a:pt x="88" y="57"/>
                    <a:pt x="88" y="54"/>
                  </a:cubicBezTo>
                  <a:cubicBezTo>
                    <a:pt x="87" y="50"/>
                    <a:pt x="86" y="47"/>
                    <a:pt x="85" y="45"/>
                  </a:cubicBezTo>
                  <a:cubicBezTo>
                    <a:pt x="83" y="42"/>
                    <a:pt x="81" y="40"/>
                    <a:pt x="78" y="39"/>
                  </a:cubicBezTo>
                  <a:cubicBezTo>
                    <a:pt x="76" y="37"/>
                    <a:pt x="73" y="36"/>
                    <a:pt x="69" y="36"/>
                  </a:cubicBezTo>
                  <a:cubicBezTo>
                    <a:pt x="65" y="36"/>
                    <a:pt x="61" y="37"/>
                    <a:pt x="58" y="39"/>
                  </a:cubicBezTo>
                  <a:cubicBezTo>
                    <a:pt x="55" y="40"/>
                    <a:pt x="53" y="42"/>
                    <a:pt x="51" y="45"/>
                  </a:cubicBezTo>
                  <a:cubicBezTo>
                    <a:pt x="49" y="48"/>
                    <a:pt x="47" y="51"/>
                    <a:pt x="46" y="54"/>
                  </a:cubicBezTo>
                  <a:cubicBezTo>
                    <a:pt x="45" y="58"/>
                    <a:pt x="45" y="61"/>
                    <a:pt x="45" y="65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5" y="19"/>
                    <a:pt x="47" y="16"/>
                    <a:pt x="50" y="14"/>
                  </a:cubicBezTo>
                  <a:cubicBezTo>
                    <a:pt x="53" y="11"/>
                    <a:pt x="56" y="8"/>
                    <a:pt x="59" y="6"/>
                  </a:cubicBezTo>
                  <a:cubicBezTo>
                    <a:pt x="63" y="4"/>
                    <a:pt x="67" y="3"/>
                    <a:pt x="71" y="2"/>
                  </a:cubicBezTo>
                  <a:cubicBezTo>
                    <a:pt x="75" y="0"/>
                    <a:pt x="79" y="0"/>
                    <a:pt x="84" y="0"/>
                  </a:cubicBezTo>
                  <a:cubicBezTo>
                    <a:pt x="93" y="0"/>
                    <a:pt x="101" y="1"/>
                    <a:pt x="107" y="5"/>
                  </a:cubicBezTo>
                  <a:cubicBezTo>
                    <a:pt x="113" y="8"/>
                    <a:pt x="118" y="12"/>
                    <a:pt x="122" y="17"/>
                  </a:cubicBezTo>
                  <a:cubicBezTo>
                    <a:pt x="126" y="22"/>
                    <a:pt x="129" y="28"/>
                    <a:pt x="131" y="35"/>
                  </a:cubicBezTo>
                  <a:cubicBezTo>
                    <a:pt x="132" y="42"/>
                    <a:pt x="133" y="48"/>
                    <a:pt x="133" y="55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89" y="138"/>
                    <a:pt x="89" y="138"/>
                    <a:pt x="89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A5BF1135-B309-46AC-BFCA-EB60667884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4" y="2073"/>
              <a:ext cx="566" cy="693"/>
            </a:xfrm>
            <a:custGeom>
              <a:avLst/>
              <a:gdLst>
                <a:gd name="T0" fmla="*/ 93 w 118"/>
                <a:gd name="T1" fmla="*/ 44 h 144"/>
                <a:gd name="T2" fmla="*/ 81 w 118"/>
                <a:gd name="T3" fmla="*/ 36 h 144"/>
                <a:gd name="T4" fmla="*/ 65 w 118"/>
                <a:gd name="T5" fmla="*/ 32 h 144"/>
                <a:gd name="T6" fmla="*/ 54 w 118"/>
                <a:gd name="T7" fmla="*/ 35 h 144"/>
                <a:gd name="T8" fmla="*/ 49 w 118"/>
                <a:gd name="T9" fmla="*/ 43 h 144"/>
                <a:gd name="T10" fmla="*/ 54 w 118"/>
                <a:gd name="T11" fmla="*/ 51 h 144"/>
                <a:gd name="T12" fmla="*/ 73 w 118"/>
                <a:gd name="T13" fmla="*/ 56 h 144"/>
                <a:gd name="T14" fmla="*/ 88 w 118"/>
                <a:gd name="T15" fmla="*/ 61 h 144"/>
                <a:gd name="T16" fmla="*/ 102 w 118"/>
                <a:gd name="T17" fmla="*/ 69 h 144"/>
                <a:gd name="T18" fmla="*/ 112 w 118"/>
                <a:gd name="T19" fmla="*/ 81 h 144"/>
                <a:gd name="T20" fmla="*/ 116 w 118"/>
                <a:gd name="T21" fmla="*/ 98 h 144"/>
                <a:gd name="T22" fmla="*/ 111 w 118"/>
                <a:gd name="T23" fmla="*/ 119 h 144"/>
                <a:gd name="T24" fmla="*/ 98 w 118"/>
                <a:gd name="T25" fmla="*/ 133 h 144"/>
                <a:gd name="T26" fmla="*/ 79 w 118"/>
                <a:gd name="T27" fmla="*/ 141 h 144"/>
                <a:gd name="T28" fmla="*/ 59 w 118"/>
                <a:gd name="T29" fmla="*/ 144 h 144"/>
                <a:gd name="T30" fmla="*/ 26 w 118"/>
                <a:gd name="T31" fmla="*/ 138 h 144"/>
                <a:gd name="T32" fmla="*/ 0 w 118"/>
                <a:gd name="T33" fmla="*/ 123 h 144"/>
                <a:gd name="T34" fmla="*/ 25 w 118"/>
                <a:gd name="T35" fmla="*/ 96 h 144"/>
                <a:gd name="T36" fmla="*/ 39 w 118"/>
                <a:gd name="T37" fmla="*/ 107 h 144"/>
                <a:gd name="T38" fmla="*/ 58 w 118"/>
                <a:gd name="T39" fmla="*/ 112 h 144"/>
                <a:gd name="T40" fmla="*/ 68 w 118"/>
                <a:gd name="T41" fmla="*/ 109 h 144"/>
                <a:gd name="T42" fmla="*/ 74 w 118"/>
                <a:gd name="T43" fmla="*/ 100 h 144"/>
                <a:gd name="T44" fmla="*/ 67 w 118"/>
                <a:gd name="T45" fmla="*/ 91 h 144"/>
                <a:gd name="T46" fmla="*/ 47 w 118"/>
                <a:gd name="T47" fmla="*/ 85 h 144"/>
                <a:gd name="T48" fmla="*/ 33 w 118"/>
                <a:gd name="T49" fmla="*/ 80 h 144"/>
                <a:gd name="T50" fmla="*/ 20 w 118"/>
                <a:gd name="T51" fmla="*/ 73 h 144"/>
                <a:gd name="T52" fmla="*/ 11 w 118"/>
                <a:gd name="T53" fmla="*/ 62 h 144"/>
                <a:gd name="T54" fmla="*/ 8 w 118"/>
                <a:gd name="T55" fmla="*/ 45 h 144"/>
                <a:gd name="T56" fmla="*/ 13 w 118"/>
                <a:gd name="T57" fmla="*/ 25 h 144"/>
                <a:gd name="T58" fmla="*/ 26 w 118"/>
                <a:gd name="T59" fmla="*/ 11 h 144"/>
                <a:gd name="T60" fmla="*/ 44 w 118"/>
                <a:gd name="T61" fmla="*/ 3 h 144"/>
                <a:gd name="T62" fmla="*/ 64 w 118"/>
                <a:gd name="T63" fmla="*/ 0 h 144"/>
                <a:gd name="T64" fmla="*/ 93 w 118"/>
                <a:gd name="T65" fmla="*/ 5 h 144"/>
                <a:gd name="T66" fmla="*/ 118 w 118"/>
                <a:gd name="T67" fmla="*/ 19 h 144"/>
                <a:gd name="T68" fmla="*/ 93 w 118"/>
                <a:gd name="T69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144">
                  <a:moveTo>
                    <a:pt x="93" y="44"/>
                  </a:moveTo>
                  <a:cubicBezTo>
                    <a:pt x="90" y="41"/>
                    <a:pt x="86" y="38"/>
                    <a:pt x="81" y="36"/>
                  </a:cubicBezTo>
                  <a:cubicBezTo>
                    <a:pt x="76" y="33"/>
                    <a:pt x="71" y="32"/>
                    <a:pt x="65" y="32"/>
                  </a:cubicBezTo>
                  <a:cubicBezTo>
                    <a:pt x="61" y="32"/>
                    <a:pt x="57" y="33"/>
                    <a:pt x="54" y="35"/>
                  </a:cubicBezTo>
                  <a:cubicBezTo>
                    <a:pt x="50" y="36"/>
                    <a:pt x="49" y="39"/>
                    <a:pt x="49" y="43"/>
                  </a:cubicBezTo>
                  <a:cubicBezTo>
                    <a:pt x="49" y="47"/>
                    <a:pt x="50" y="49"/>
                    <a:pt x="54" y="51"/>
                  </a:cubicBezTo>
                  <a:cubicBezTo>
                    <a:pt x="58" y="53"/>
                    <a:pt x="65" y="54"/>
                    <a:pt x="73" y="56"/>
                  </a:cubicBezTo>
                  <a:cubicBezTo>
                    <a:pt x="78" y="58"/>
                    <a:pt x="83" y="59"/>
                    <a:pt x="88" y="61"/>
                  </a:cubicBezTo>
                  <a:cubicBezTo>
                    <a:pt x="94" y="63"/>
                    <a:pt x="98" y="66"/>
                    <a:pt x="102" y="69"/>
                  </a:cubicBezTo>
                  <a:cubicBezTo>
                    <a:pt x="107" y="72"/>
                    <a:pt x="110" y="76"/>
                    <a:pt x="112" y="81"/>
                  </a:cubicBezTo>
                  <a:cubicBezTo>
                    <a:pt x="115" y="85"/>
                    <a:pt x="116" y="91"/>
                    <a:pt x="116" y="98"/>
                  </a:cubicBezTo>
                  <a:cubicBezTo>
                    <a:pt x="116" y="106"/>
                    <a:pt x="114" y="113"/>
                    <a:pt x="111" y="119"/>
                  </a:cubicBezTo>
                  <a:cubicBezTo>
                    <a:pt x="108" y="125"/>
                    <a:pt x="103" y="130"/>
                    <a:pt x="98" y="133"/>
                  </a:cubicBezTo>
                  <a:cubicBezTo>
                    <a:pt x="92" y="137"/>
                    <a:pt x="86" y="140"/>
                    <a:pt x="79" y="141"/>
                  </a:cubicBezTo>
                  <a:cubicBezTo>
                    <a:pt x="72" y="143"/>
                    <a:pt x="65" y="144"/>
                    <a:pt x="59" y="144"/>
                  </a:cubicBezTo>
                  <a:cubicBezTo>
                    <a:pt x="48" y="144"/>
                    <a:pt x="37" y="142"/>
                    <a:pt x="26" y="138"/>
                  </a:cubicBezTo>
                  <a:cubicBezTo>
                    <a:pt x="16" y="135"/>
                    <a:pt x="7" y="130"/>
                    <a:pt x="0" y="123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9" y="101"/>
                    <a:pt x="34" y="104"/>
                    <a:pt x="39" y="107"/>
                  </a:cubicBezTo>
                  <a:cubicBezTo>
                    <a:pt x="45" y="110"/>
                    <a:pt x="51" y="112"/>
                    <a:pt x="58" y="112"/>
                  </a:cubicBezTo>
                  <a:cubicBezTo>
                    <a:pt x="61" y="112"/>
                    <a:pt x="65" y="111"/>
                    <a:pt x="68" y="109"/>
                  </a:cubicBezTo>
                  <a:cubicBezTo>
                    <a:pt x="72" y="107"/>
                    <a:pt x="74" y="104"/>
                    <a:pt x="74" y="100"/>
                  </a:cubicBezTo>
                  <a:cubicBezTo>
                    <a:pt x="74" y="96"/>
                    <a:pt x="72" y="93"/>
                    <a:pt x="67" y="91"/>
                  </a:cubicBezTo>
                  <a:cubicBezTo>
                    <a:pt x="63" y="89"/>
                    <a:pt x="56" y="87"/>
                    <a:pt x="47" y="85"/>
                  </a:cubicBezTo>
                  <a:cubicBezTo>
                    <a:pt x="42" y="83"/>
                    <a:pt x="38" y="82"/>
                    <a:pt x="33" y="80"/>
                  </a:cubicBezTo>
                  <a:cubicBezTo>
                    <a:pt x="28" y="78"/>
                    <a:pt x="24" y="76"/>
                    <a:pt x="20" y="73"/>
                  </a:cubicBezTo>
                  <a:cubicBezTo>
                    <a:pt x="17" y="70"/>
                    <a:pt x="14" y="66"/>
                    <a:pt x="11" y="62"/>
                  </a:cubicBezTo>
                  <a:cubicBezTo>
                    <a:pt x="9" y="57"/>
                    <a:pt x="8" y="52"/>
                    <a:pt x="8" y="45"/>
                  </a:cubicBezTo>
                  <a:cubicBezTo>
                    <a:pt x="8" y="37"/>
                    <a:pt x="9" y="30"/>
                    <a:pt x="13" y="25"/>
                  </a:cubicBezTo>
                  <a:cubicBezTo>
                    <a:pt x="16" y="19"/>
                    <a:pt x="21" y="14"/>
                    <a:pt x="26" y="11"/>
                  </a:cubicBezTo>
                  <a:cubicBezTo>
                    <a:pt x="31" y="7"/>
                    <a:pt x="37" y="4"/>
                    <a:pt x="44" y="3"/>
                  </a:cubicBezTo>
                  <a:cubicBezTo>
                    <a:pt x="51" y="1"/>
                    <a:pt x="57" y="0"/>
                    <a:pt x="64" y="0"/>
                  </a:cubicBezTo>
                  <a:cubicBezTo>
                    <a:pt x="74" y="0"/>
                    <a:pt x="84" y="2"/>
                    <a:pt x="93" y="5"/>
                  </a:cubicBezTo>
                  <a:cubicBezTo>
                    <a:pt x="103" y="8"/>
                    <a:pt x="111" y="13"/>
                    <a:pt x="118" y="19"/>
                  </a:cubicBezTo>
                  <a:lnTo>
                    <a:pt x="9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A1CEBB1-01C9-4D21-8C9D-EACCF4DAB5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6" y="1718"/>
              <a:ext cx="273" cy="269"/>
            </a:xfrm>
            <a:custGeom>
              <a:avLst/>
              <a:gdLst>
                <a:gd name="T0" fmla="*/ 27 w 57"/>
                <a:gd name="T1" fmla="*/ 16 h 56"/>
                <a:gd name="T2" fmla="*/ 27 w 57"/>
                <a:gd name="T3" fmla="*/ 0 h 56"/>
                <a:gd name="T4" fmla="*/ 7 w 57"/>
                <a:gd name="T5" fmla="*/ 0 h 56"/>
                <a:gd name="T6" fmla="*/ 0 w 57"/>
                <a:gd name="T7" fmla="*/ 6 h 56"/>
                <a:gd name="T8" fmla="*/ 0 w 57"/>
                <a:gd name="T9" fmla="*/ 49 h 56"/>
                <a:gd name="T10" fmla="*/ 7 w 57"/>
                <a:gd name="T11" fmla="*/ 56 h 56"/>
                <a:gd name="T12" fmla="*/ 50 w 57"/>
                <a:gd name="T13" fmla="*/ 56 h 56"/>
                <a:gd name="T14" fmla="*/ 57 w 57"/>
                <a:gd name="T15" fmla="*/ 49 h 56"/>
                <a:gd name="T16" fmla="*/ 57 w 57"/>
                <a:gd name="T17" fmla="*/ 29 h 56"/>
                <a:gd name="T18" fmla="*/ 40 w 57"/>
                <a:gd name="T19" fmla="*/ 29 h 56"/>
                <a:gd name="T20" fmla="*/ 27 w 57"/>
                <a:gd name="T21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56">
                  <a:moveTo>
                    <a:pt x="27" y="16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3" y="56"/>
                    <a:pt x="7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4" y="56"/>
                    <a:pt x="57" y="53"/>
                    <a:pt x="57" y="4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3" y="29"/>
                    <a:pt x="27" y="23"/>
                    <a:pt x="27" y="16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8424690-BE67-4ED7-A6E3-3958D8BCF9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554"/>
              <a:ext cx="268" cy="269"/>
            </a:xfrm>
            <a:custGeom>
              <a:avLst/>
              <a:gdLst>
                <a:gd name="T0" fmla="*/ 56 w 56"/>
                <a:gd name="T1" fmla="*/ 50 h 56"/>
                <a:gd name="T2" fmla="*/ 50 w 56"/>
                <a:gd name="T3" fmla="*/ 56 h 56"/>
                <a:gd name="T4" fmla="*/ 6 w 56"/>
                <a:gd name="T5" fmla="*/ 56 h 56"/>
                <a:gd name="T6" fmla="*/ 0 w 56"/>
                <a:gd name="T7" fmla="*/ 50 h 56"/>
                <a:gd name="T8" fmla="*/ 0 w 56"/>
                <a:gd name="T9" fmla="*/ 7 h 56"/>
                <a:gd name="T10" fmla="*/ 6 w 56"/>
                <a:gd name="T11" fmla="*/ 0 h 56"/>
                <a:gd name="T12" fmla="*/ 50 w 56"/>
                <a:gd name="T13" fmla="*/ 0 h 56"/>
                <a:gd name="T14" fmla="*/ 56 w 56"/>
                <a:gd name="T15" fmla="*/ 7 h 56"/>
                <a:gd name="T16" fmla="*/ 56 w 56"/>
                <a:gd name="T17" fmla="*/ 5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50"/>
                  </a:moveTo>
                  <a:cubicBezTo>
                    <a:pt x="56" y="54"/>
                    <a:pt x="53" y="56"/>
                    <a:pt x="50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3" y="56"/>
                    <a:pt x="0" y="54"/>
                    <a:pt x="0" y="5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lnTo>
                    <a:pt x="56" y="50"/>
                  </a:ln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52E1A0E-23BB-4522-B300-3BCA754249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839" y="3379127"/>
            <a:ext cx="8281561" cy="359488"/>
          </a:xfrm>
          <a:prstGeom prst="rect">
            <a:avLst/>
          </a:prstGeom>
        </p:spPr>
        <p:txBody>
          <a:bodyPr wrap="square" lIns="91440" tIns="45720" rIns="91440" anchor="t">
            <a:noAutofit/>
          </a:bodyPr>
          <a:lstStyle>
            <a:lvl1pPr marL="0" indent="0">
              <a:buNone/>
              <a:defRPr lang="en-US" sz="2000" cap="none" spc="100" baseline="0" dirty="0" smtClean="0">
                <a:solidFill>
                  <a:schemeClr val="bg1"/>
                </a:solidFill>
                <a:latin typeface="Avenir Next Demi Bold" panose="020B070302020202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/>
            <a:r>
              <a:rPr lang="en-US" dirty="0"/>
              <a:t>Edit Master text styles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134943C4-6CE0-4E88-8A38-923DF066B2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838" y="1836833"/>
            <a:ext cx="8281562" cy="1505027"/>
          </a:xfrm>
          <a:prstGeom prst="rect">
            <a:avLst/>
          </a:prstGeom>
        </p:spPr>
        <p:txBody>
          <a:bodyPr wrap="square" lIns="91440" tIns="45720" rIns="91440" anchor="b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Avenir Next Demi Bold" panose="020B0703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1CC81F-4883-4B57-896A-5E8A5720AF44}"/>
              </a:ext>
            </a:extLst>
          </p:cNvPr>
          <p:cNvSpPr/>
          <p:nvPr userDrawn="1"/>
        </p:nvSpPr>
        <p:spPr>
          <a:xfrm>
            <a:off x="760249" y="1060068"/>
            <a:ext cx="190294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17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F70674-C77A-4D63-AAD9-50AED41577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7FF290E9-3675-483C-8B50-81CDB5E8FD5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81010" y="5666358"/>
            <a:ext cx="3489136" cy="550629"/>
            <a:chOff x="0" y="1554"/>
            <a:chExt cx="7680" cy="1212"/>
          </a:xfrm>
          <a:solidFill>
            <a:schemeClr val="tx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8E140B5-CA1C-4C14-AD31-E01EAC510B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756"/>
              <a:ext cx="714" cy="1005"/>
            </a:xfrm>
            <a:custGeom>
              <a:avLst/>
              <a:gdLst>
                <a:gd name="T0" fmla="*/ 108 w 149"/>
                <a:gd name="T1" fmla="*/ 205 h 209"/>
                <a:gd name="T2" fmla="*/ 108 w 149"/>
                <a:gd name="T3" fmla="*/ 187 h 209"/>
                <a:gd name="T4" fmla="*/ 108 w 149"/>
                <a:gd name="T5" fmla="*/ 187 h 209"/>
                <a:gd name="T6" fmla="*/ 89 w 149"/>
                <a:gd name="T7" fmla="*/ 203 h 209"/>
                <a:gd name="T8" fmla="*/ 64 w 149"/>
                <a:gd name="T9" fmla="*/ 209 h 209"/>
                <a:gd name="T10" fmla="*/ 37 w 149"/>
                <a:gd name="T11" fmla="*/ 203 h 209"/>
                <a:gd name="T12" fmla="*/ 16 w 149"/>
                <a:gd name="T13" fmla="*/ 187 h 209"/>
                <a:gd name="T14" fmla="*/ 4 w 149"/>
                <a:gd name="T15" fmla="*/ 164 h 209"/>
                <a:gd name="T16" fmla="*/ 0 w 149"/>
                <a:gd name="T17" fmla="*/ 137 h 209"/>
                <a:gd name="T18" fmla="*/ 4 w 149"/>
                <a:gd name="T19" fmla="*/ 110 h 209"/>
                <a:gd name="T20" fmla="*/ 17 w 149"/>
                <a:gd name="T21" fmla="*/ 88 h 209"/>
                <a:gd name="T22" fmla="*/ 37 w 149"/>
                <a:gd name="T23" fmla="*/ 72 h 209"/>
                <a:gd name="T24" fmla="*/ 63 w 149"/>
                <a:gd name="T25" fmla="*/ 67 h 209"/>
                <a:gd name="T26" fmla="*/ 88 w 149"/>
                <a:gd name="T27" fmla="*/ 72 h 209"/>
                <a:gd name="T28" fmla="*/ 104 w 149"/>
                <a:gd name="T29" fmla="*/ 85 h 209"/>
                <a:gd name="T30" fmla="*/ 105 w 149"/>
                <a:gd name="T31" fmla="*/ 85 h 209"/>
                <a:gd name="T32" fmla="*/ 105 w 149"/>
                <a:gd name="T33" fmla="*/ 0 h 209"/>
                <a:gd name="T34" fmla="*/ 149 w 149"/>
                <a:gd name="T35" fmla="*/ 0 h 209"/>
                <a:gd name="T36" fmla="*/ 149 w 149"/>
                <a:gd name="T37" fmla="*/ 205 h 209"/>
                <a:gd name="T38" fmla="*/ 108 w 149"/>
                <a:gd name="T39" fmla="*/ 205 h 209"/>
                <a:gd name="T40" fmla="*/ 107 w 149"/>
                <a:gd name="T41" fmla="*/ 137 h 209"/>
                <a:gd name="T42" fmla="*/ 104 w 149"/>
                <a:gd name="T43" fmla="*/ 125 h 209"/>
                <a:gd name="T44" fmla="*/ 98 w 149"/>
                <a:gd name="T45" fmla="*/ 114 h 209"/>
                <a:gd name="T46" fmla="*/ 88 w 149"/>
                <a:gd name="T47" fmla="*/ 106 h 209"/>
                <a:gd name="T48" fmla="*/ 74 w 149"/>
                <a:gd name="T49" fmla="*/ 103 h 209"/>
                <a:gd name="T50" fmla="*/ 60 w 149"/>
                <a:gd name="T51" fmla="*/ 106 h 209"/>
                <a:gd name="T52" fmla="*/ 50 w 149"/>
                <a:gd name="T53" fmla="*/ 113 h 209"/>
                <a:gd name="T54" fmla="*/ 44 w 149"/>
                <a:gd name="T55" fmla="*/ 124 h 209"/>
                <a:gd name="T56" fmla="*/ 42 w 149"/>
                <a:gd name="T57" fmla="*/ 137 h 209"/>
                <a:gd name="T58" fmla="*/ 44 w 149"/>
                <a:gd name="T59" fmla="*/ 150 h 209"/>
                <a:gd name="T60" fmla="*/ 50 w 149"/>
                <a:gd name="T61" fmla="*/ 161 h 209"/>
                <a:gd name="T62" fmla="*/ 60 w 149"/>
                <a:gd name="T63" fmla="*/ 169 h 209"/>
                <a:gd name="T64" fmla="*/ 74 w 149"/>
                <a:gd name="T65" fmla="*/ 172 h 209"/>
                <a:gd name="T66" fmla="*/ 88 w 149"/>
                <a:gd name="T67" fmla="*/ 169 h 209"/>
                <a:gd name="T68" fmla="*/ 98 w 149"/>
                <a:gd name="T69" fmla="*/ 161 h 209"/>
                <a:gd name="T70" fmla="*/ 104 w 149"/>
                <a:gd name="T71" fmla="*/ 150 h 209"/>
                <a:gd name="T72" fmla="*/ 107 w 149"/>
                <a:gd name="T73" fmla="*/ 13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209">
                  <a:moveTo>
                    <a:pt x="108" y="205"/>
                  </a:moveTo>
                  <a:cubicBezTo>
                    <a:pt x="108" y="187"/>
                    <a:pt x="108" y="187"/>
                    <a:pt x="108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3" y="194"/>
                    <a:pt x="97" y="200"/>
                    <a:pt x="89" y="203"/>
                  </a:cubicBezTo>
                  <a:cubicBezTo>
                    <a:pt x="81" y="207"/>
                    <a:pt x="73" y="209"/>
                    <a:pt x="64" y="209"/>
                  </a:cubicBezTo>
                  <a:cubicBezTo>
                    <a:pt x="54" y="209"/>
                    <a:pt x="45" y="207"/>
                    <a:pt x="37" y="203"/>
                  </a:cubicBezTo>
                  <a:cubicBezTo>
                    <a:pt x="29" y="199"/>
                    <a:pt x="22" y="194"/>
                    <a:pt x="16" y="187"/>
                  </a:cubicBezTo>
                  <a:cubicBezTo>
                    <a:pt x="11" y="180"/>
                    <a:pt x="7" y="173"/>
                    <a:pt x="4" y="164"/>
                  </a:cubicBezTo>
                  <a:cubicBezTo>
                    <a:pt x="1" y="156"/>
                    <a:pt x="0" y="147"/>
                    <a:pt x="0" y="137"/>
                  </a:cubicBezTo>
                  <a:cubicBezTo>
                    <a:pt x="0" y="128"/>
                    <a:pt x="1" y="119"/>
                    <a:pt x="4" y="110"/>
                  </a:cubicBezTo>
                  <a:cubicBezTo>
                    <a:pt x="7" y="102"/>
                    <a:pt x="11" y="94"/>
                    <a:pt x="17" y="88"/>
                  </a:cubicBezTo>
                  <a:cubicBezTo>
                    <a:pt x="22" y="81"/>
                    <a:pt x="29" y="76"/>
                    <a:pt x="37" y="72"/>
                  </a:cubicBezTo>
                  <a:cubicBezTo>
                    <a:pt x="45" y="68"/>
                    <a:pt x="53" y="67"/>
                    <a:pt x="63" y="67"/>
                  </a:cubicBezTo>
                  <a:cubicBezTo>
                    <a:pt x="73" y="67"/>
                    <a:pt x="81" y="68"/>
                    <a:pt x="88" y="72"/>
                  </a:cubicBezTo>
                  <a:cubicBezTo>
                    <a:pt x="95" y="76"/>
                    <a:pt x="100" y="80"/>
                    <a:pt x="104" y="85"/>
                  </a:cubicBezTo>
                  <a:cubicBezTo>
                    <a:pt x="105" y="85"/>
                    <a:pt x="105" y="85"/>
                    <a:pt x="105" y="85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205"/>
                    <a:pt x="149" y="205"/>
                    <a:pt x="149" y="205"/>
                  </a:cubicBezTo>
                  <a:cubicBezTo>
                    <a:pt x="108" y="205"/>
                    <a:pt x="108" y="205"/>
                    <a:pt x="108" y="205"/>
                  </a:cubicBezTo>
                  <a:close/>
                  <a:moveTo>
                    <a:pt x="107" y="137"/>
                  </a:moveTo>
                  <a:cubicBezTo>
                    <a:pt x="107" y="133"/>
                    <a:pt x="106" y="129"/>
                    <a:pt x="104" y="125"/>
                  </a:cubicBezTo>
                  <a:cubicBezTo>
                    <a:pt x="103" y="121"/>
                    <a:pt x="101" y="117"/>
                    <a:pt x="98" y="114"/>
                  </a:cubicBezTo>
                  <a:cubicBezTo>
                    <a:pt x="95" y="110"/>
                    <a:pt x="92" y="108"/>
                    <a:pt x="88" y="106"/>
                  </a:cubicBezTo>
                  <a:cubicBezTo>
                    <a:pt x="84" y="104"/>
                    <a:pt x="79" y="103"/>
                    <a:pt x="74" y="103"/>
                  </a:cubicBezTo>
                  <a:cubicBezTo>
                    <a:pt x="69" y="103"/>
                    <a:pt x="64" y="104"/>
                    <a:pt x="60" y="106"/>
                  </a:cubicBezTo>
                  <a:cubicBezTo>
                    <a:pt x="56" y="108"/>
                    <a:pt x="53" y="110"/>
                    <a:pt x="50" y="113"/>
                  </a:cubicBezTo>
                  <a:cubicBezTo>
                    <a:pt x="48" y="117"/>
                    <a:pt x="46" y="120"/>
                    <a:pt x="44" y="124"/>
                  </a:cubicBezTo>
                  <a:cubicBezTo>
                    <a:pt x="43" y="129"/>
                    <a:pt x="42" y="133"/>
                    <a:pt x="42" y="137"/>
                  </a:cubicBezTo>
                  <a:cubicBezTo>
                    <a:pt x="42" y="141"/>
                    <a:pt x="43" y="146"/>
                    <a:pt x="44" y="150"/>
                  </a:cubicBezTo>
                  <a:cubicBezTo>
                    <a:pt x="46" y="154"/>
                    <a:pt x="48" y="158"/>
                    <a:pt x="50" y="161"/>
                  </a:cubicBezTo>
                  <a:cubicBezTo>
                    <a:pt x="53" y="164"/>
                    <a:pt x="56" y="167"/>
                    <a:pt x="60" y="169"/>
                  </a:cubicBezTo>
                  <a:cubicBezTo>
                    <a:pt x="64" y="171"/>
                    <a:pt x="69" y="172"/>
                    <a:pt x="74" y="172"/>
                  </a:cubicBezTo>
                  <a:cubicBezTo>
                    <a:pt x="79" y="172"/>
                    <a:pt x="84" y="171"/>
                    <a:pt x="88" y="169"/>
                  </a:cubicBezTo>
                  <a:cubicBezTo>
                    <a:pt x="92" y="167"/>
                    <a:pt x="95" y="164"/>
                    <a:pt x="98" y="161"/>
                  </a:cubicBezTo>
                  <a:cubicBezTo>
                    <a:pt x="101" y="158"/>
                    <a:pt x="103" y="154"/>
                    <a:pt x="104" y="150"/>
                  </a:cubicBezTo>
                  <a:cubicBezTo>
                    <a:pt x="106" y="146"/>
                    <a:pt x="107" y="142"/>
                    <a:pt x="107" y="1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5160D8A-FCEB-4904-87AA-F2B2FB308D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1" y="2073"/>
              <a:ext cx="618" cy="683"/>
            </a:xfrm>
            <a:custGeom>
              <a:avLst/>
              <a:gdLst>
                <a:gd name="T0" fmla="*/ 7 w 129"/>
                <a:gd name="T1" fmla="*/ 23 h 142"/>
                <a:gd name="T2" fmla="*/ 35 w 129"/>
                <a:gd name="T3" fmla="*/ 6 h 142"/>
                <a:gd name="T4" fmla="*/ 67 w 129"/>
                <a:gd name="T5" fmla="*/ 0 h 142"/>
                <a:gd name="T6" fmla="*/ 96 w 129"/>
                <a:gd name="T7" fmla="*/ 4 h 142"/>
                <a:gd name="T8" fmla="*/ 115 w 129"/>
                <a:gd name="T9" fmla="*/ 17 h 142"/>
                <a:gd name="T10" fmla="*/ 126 w 129"/>
                <a:gd name="T11" fmla="*/ 40 h 142"/>
                <a:gd name="T12" fmla="*/ 129 w 129"/>
                <a:gd name="T13" fmla="*/ 71 h 142"/>
                <a:gd name="T14" fmla="*/ 129 w 129"/>
                <a:gd name="T15" fmla="*/ 139 h 142"/>
                <a:gd name="T16" fmla="*/ 88 w 129"/>
                <a:gd name="T17" fmla="*/ 139 h 142"/>
                <a:gd name="T18" fmla="*/ 88 w 129"/>
                <a:gd name="T19" fmla="*/ 125 h 142"/>
                <a:gd name="T20" fmla="*/ 88 w 129"/>
                <a:gd name="T21" fmla="*/ 125 h 142"/>
                <a:gd name="T22" fmla="*/ 72 w 129"/>
                <a:gd name="T23" fmla="*/ 138 h 142"/>
                <a:gd name="T24" fmla="*/ 49 w 129"/>
                <a:gd name="T25" fmla="*/ 142 h 142"/>
                <a:gd name="T26" fmla="*/ 33 w 129"/>
                <a:gd name="T27" fmla="*/ 140 h 142"/>
                <a:gd name="T28" fmla="*/ 17 w 129"/>
                <a:gd name="T29" fmla="*/ 133 h 142"/>
                <a:gd name="T30" fmla="*/ 5 w 129"/>
                <a:gd name="T31" fmla="*/ 120 h 142"/>
                <a:gd name="T32" fmla="*/ 0 w 129"/>
                <a:gd name="T33" fmla="*/ 100 h 142"/>
                <a:gd name="T34" fmla="*/ 8 w 129"/>
                <a:gd name="T35" fmla="*/ 77 h 142"/>
                <a:gd name="T36" fmla="*/ 29 w 129"/>
                <a:gd name="T37" fmla="*/ 63 h 142"/>
                <a:gd name="T38" fmla="*/ 57 w 129"/>
                <a:gd name="T39" fmla="*/ 56 h 142"/>
                <a:gd name="T40" fmla="*/ 87 w 129"/>
                <a:gd name="T41" fmla="*/ 55 h 142"/>
                <a:gd name="T42" fmla="*/ 87 w 129"/>
                <a:gd name="T43" fmla="*/ 53 h 142"/>
                <a:gd name="T44" fmla="*/ 80 w 129"/>
                <a:gd name="T45" fmla="*/ 38 h 142"/>
                <a:gd name="T46" fmla="*/ 63 w 129"/>
                <a:gd name="T47" fmla="*/ 33 h 142"/>
                <a:gd name="T48" fmla="*/ 44 w 129"/>
                <a:gd name="T49" fmla="*/ 37 h 142"/>
                <a:gd name="T50" fmla="*/ 29 w 129"/>
                <a:gd name="T51" fmla="*/ 47 h 142"/>
                <a:gd name="T52" fmla="*/ 7 w 129"/>
                <a:gd name="T53" fmla="*/ 23 h 142"/>
                <a:gd name="T54" fmla="*/ 88 w 129"/>
                <a:gd name="T55" fmla="*/ 81 h 142"/>
                <a:gd name="T56" fmla="*/ 83 w 129"/>
                <a:gd name="T57" fmla="*/ 81 h 142"/>
                <a:gd name="T58" fmla="*/ 68 w 129"/>
                <a:gd name="T59" fmla="*/ 81 h 142"/>
                <a:gd name="T60" fmla="*/ 55 w 129"/>
                <a:gd name="T61" fmla="*/ 84 h 142"/>
                <a:gd name="T62" fmla="*/ 45 w 129"/>
                <a:gd name="T63" fmla="*/ 89 h 142"/>
                <a:gd name="T64" fmla="*/ 41 w 129"/>
                <a:gd name="T65" fmla="*/ 99 h 142"/>
                <a:gd name="T66" fmla="*/ 43 w 129"/>
                <a:gd name="T67" fmla="*/ 105 h 142"/>
                <a:gd name="T68" fmla="*/ 48 w 129"/>
                <a:gd name="T69" fmla="*/ 110 h 142"/>
                <a:gd name="T70" fmla="*/ 54 w 129"/>
                <a:gd name="T71" fmla="*/ 112 h 142"/>
                <a:gd name="T72" fmla="*/ 61 w 129"/>
                <a:gd name="T73" fmla="*/ 113 h 142"/>
                <a:gd name="T74" fmla="*/ 81 w 129"/>
                <a:gd name="T75" fmla="*/ 105 h 142"/>
                <a:gd name="T76" fmla="*/ 88 w 129"/>
                <a:gd name="T77" fmla="*/ 85 h 142"/>
                <a:gd name="T78" fmla="*/ 88 w 129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142">
                  <a:moveTo>
                    <a:pt x="7" y="23"/>
                  </a:moveTo>
                  <a:cubicBezTo>
                    <a:pt x="15" y="15"/>
                    <a:pt x="24" y="10"/>
                    <a:pt x="35" y="6"/>
                  </a:cubicBezTo>
                  <a:cubicBezTo>
                    <a:pt x="45" y="2"/>
                    <a:pt x="56" y="0"/>
                    <a:pt x="67" y="0"/>
                  </a:cubicBezTo>
                  <a:cubicBezTo>
                    <a:pt x="78" y="0"/>
                    <a:pt x="88" y="2"/>
                    <a:pt x="96" y="4"/>
                  </a:cubicBezTo>
                  <a:cubicBezTo>
                    <a:pt x="104" y="7"/>
                    <a:pt x="110" y="11"/>
                    <a:pt x="115" y="17"/>
                  </a:cubicBezTo>
                  <a:cubicBezTo>
                    <a:pt x="120" y="23"/>
                    <a:pt x="123" y="31"/>
                    <a:pt x="126" y="40"/>
                  </a:cubicBezTo>
                  <a:cubicBezTo>
                    <a:pt x="128" y="48"/>
                    <a:pt x="129" y="59"/>
                    <a:pt x="129" y="71"/>
                  </a:cubicBezTo>
                  <a:cubicBezTo>
                    <a:pt x="129" y="139"/>
                    <a:pt x="129" y="139"/>
                    <a:pt x="129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4" y="130"/>
                    <a:pt x="79" y="135"/>
                    <a:pt x="72" y="138"/>
                  </a:cubicBezTo>
                  <a:cubicBezTo>
                    <a:pt x="65" y="141"/>
                    <a:pt x="58" y="142"/>
                    <a:pt x="49" y="142"/>
                  </a:cubicBezTo>
                  <a:cubicBezTo>
                    <a:pt x="44" y="142"/>
                    <a:pt x="38" y="142"/>
                    <a:pt x="33" y="140"/>
                  </a:cubicBezTo>
                  <a:cubicBezTo>
                    <a:pt x="27" y="139"/>
                    <a:pt x="22" y="137"/>
                    <a:pt x="17" y="133"/>
                  </a:cubicBezTo>
                  <a:cubicBezTo>
                    <a:pt x="12" y="130"/>
                    <a:pt x="8" y="126"/>
                    <a:pt x="5" y="120"/>
                  </a:cubicBezTo>
                  <a:cubicBezTo>
                    <a:pt x="2" y="115"/>
                    <a:pt x="0" y="108"/>
                    <a:pt x="0" y="100"/>
                  </a:cubicBezTo>
                  <a:cubicBezTo>
                    <a:pt x="0" y="91"/>
                    <a:pt x="3" y="83"/>
                    <a:pt x="8" y="77"/>
                  </a:cubicBezTo>
                  <a:cubicBezTo>
                    <a:pt x="14" y="71"/>
                    <a:pt x="21" y="66"/>
                    <a:pt x="29" y="63"/>
                  </a:cubicBezTo>
                  <a:cubicBezTo>
                    <a:pt x="37" y="60"/>
                    <a:pt x="47" y="58"/>
                    <a:pt x="57" y="56"/>
                  </a:cubicBezTo>
                  <a:cubicBezTo>
                    <a:pt x="67" y="55"/>
                    <a:pt x="77" y="55"/>
                    <a:pt x="87" y="55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46"/>
                    <a:pt x="85" y="41"/>
                    <a:pt x="80" y="38"/>
                  </a:cubicBezTo>
                  <a:cubicBezTo>
                    <a:pt x="75" y="35"/>
                    <a:pt x="70" y="33"/>
                    <a:pt x="63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9" y="40"/>
                    <a:pt x="34" y="43"/>
                    <a:pt x="29" y="47"/>
                  </a:cubicBezTo>
                  <a:lnTo>
                    <a:pt x="7" y="23"/>
                  </a:lnTo>
                  <a:close/>
                  <a:moveTo>
                    <a:pt x="88" y="81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78" y="81"/>
                    <a:pt x="73" y="81"/>
                    <a:pt x="68" y="81"/>
                  </a:cubicBezTo>
                  <a:cubicBezTo>
                    <a:pt x="63" y="82"/>
                    <a:pt x="59" y="82"/>
                    <a:pt x="55" y="84"/>
                  </a:cubicBezTo>
                  <a:cubicBezTo>
                    <a:pt x="51" y="85"/>
                    <a:pt x="48" y="87"/>
                    <a:pt x="45" y="89"/>
                  </a:cubicBezTo>
                  <a:cubicBezTo>
                    <a:pt x="43" y="92"/>
                    <a:pt x="41" y="95"/>
                    <a:pt x="41" y="99"/>
                  </a:cubicBezTo>
                  <a:cubicBezTo>
                    <a:pt x="41" y="101"/>
                    <a:pt x="42" y="104"/>
                    <a:pt x="43" y="105"/>
                  </a:cubicBezTo>
                  <a:cubicBezTo>
                    <a:pt x="44" y="107"/>
                    <a:pt x="46" y="109"/>
                    <a:pt x="48" y="110"/>
                  </a:cubicBezTo>
                  <a:cubicBezTo>
                    <a:pt x="49" y="111"/>
                    <a:pt x="51" y="112"/>
                    <a:pt x="54" y="112"/>
                  </a:cubicBezTo>
                  <a:cubicBezTo>
                    <a:pt x="56" y="112"/>
                    <a:pt x="58" y="113"/>
                    <a:pt x="61" y="113"/>
                  </a:cubicBezTo>
                  <a:cubicBezTo>
                    <a:pt x="70" y="113"/>
                    <a:pt x="76" y="110"/>
                    <a:pt x="81" y="105"/>
                  </a:cubicBezTo>
                  <a:cubicBezTo>
                    <a:pt x="86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FAB95FB-3C23-41F9-8BB4-598ADCEB5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2" y="1924"/>
              <a:ext cx="461" cy="832"/>
            </a:xfrm>
            <a:custGeom>
              <a:avLst/>
              <a:gdLst>
                <a:gd name="T0" fmla="*/ 65 w 96"/>
                <a:gd name="T1" fmla="*/ 68 h 173"/>
                <a:gd name="T2" fmla="*/ 65 w 96"/>
                <a:gd name="T3" fmla="*/ 120 h 173"/>
                <a:gd name="T4" fmla="*/ 68 w 96"/>
                <a:gd name="T5" fmla="*/ 134 h 173"/>
                <a:gd name="T6" fmla="*/ 81 w 96"/>
                <a:gd name="T7" fmla="*/ 139 h 173"/>
                <a:gd name="T8" fmla="*/ 88 w 96"/>
                <a:gd name="T9" fmla="*/ 139 h 173"/>
                <a:gd name="T10" fmla="*/ 94 w 96"/>
                <a:gd name="T11" fmla="*/ 137 h 173"/>
                <a:gd name="T12" fmla="*/ 95 w 96"/>
                <a:gd name="T13" fmla="*/ 169 h 173"/>
                <a:gd name="T14" fmla="*/ 83 w 96"/>
                <a:gd name="T15" fmla="*/ 172 h 173"/>
                <a:gd name="T16" fmla="*/ 69 w 96"/>
                <a:gd name="T17" fmla="*/ 173 h 173"/>
                <a:gd name="T18" fmla="*/ 46 w 96"/>
                <a:gd name="T19" fmla="*/ 170 h 173"/>
                <a:gd name="T20" fmla="*/ 32 w 96"/>
                <a:gd name="T21" fmla="*/ 160 h 173"/>
                <a:gd name="T22" fmla="*/ 24 w 96"/>
                <a:gd name="T23" fmla="*/ 145 h 173"/>
                <a:gd name="T24" fmla="*/ 21 w 96"/>
                <a:gd name="T25" fmla="*/ 125 h 173"/>
                <a:gd name="T26" fmla="*/ 21 w 96"/>
                <a:gd name="T27" fmla="*/ 68 h 173"/>
                <a:gd name="T28" fmla="*/ 0 w 96"/>
                <a:gd name="T29" fmla="*/ 68 h 173"/>
                <a:gd name="T30" fmla="*/ 0 w 96"/>
                <a:gd name="T31" fmla="*/ 35 h 173"/>
                <a:gd name="T32" fmla="*/ 21 w 96"/>
                <a:gd name="T33" fmla="*/ 35 h 173"/>
                <a:gd name="T34" fmla="*/ 21 w 96"/>
                <a:gd name="T35" fmla="*/ 0 h 173"/>
                <a:gd name="T36" fmla="*/ 65 w 96"/>
                <a:gd name="T37" fmla="*/ 0 h 173"/>
                <a:gd name="T38" fmla="*/ 65 w 96"/>
                <a:gd name="T39" fmla="*/ 35 h 173"/>
                <a:gd name="T40" fmla="*/ 96 w 96"/>
                <a:gd name="T41" fmla="*/ 35 h 173"/>
                <a:gd name="T42" fmla="*/ 96 w 96"/>
                <a:gd name="T43" fmla="*/ 68 h 173"/>
                <a:gd name="T44" fmla="*/ 65 w 96"/>
                <a:gd name="T45" fmla="*/ 6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173">
                  <a:moveTo>
                    <a:pt x="65" y="68"/>
                  </a:moveTo>
                  <a:cubicBezTo>
                    <a:pt x="65" y="120"/>
                    <a:pt x="65" y="120"/>
                    <a:pt x="65" y="120"/>
                  </a:cubicBezTo>
                  <a:cubicBezTo>
                    <a:pt x="65" y="126"/>
                    <a:pt x="66" y="131"/>
                    <a:pt x="68" y="134"/>
                  </a:cubicBezTo>
                  <a:cubicBezTo>
                    <a:pt x="71" y="138"/>
                    <a:pt x="75" y="139"/>
                    <a:pt x="81" y="139"/>
                  </a:cubicBezTo>
                  <a:cubicBezTo>
                    <a:pt x="84" y="139"/>
                    <a:pt x="86" y="139"/>
                    <a:pt x="88" y="139"/>
                  </a:cubicBezTo>
                  <a:cubicBezTo>
                    <a:pt x="91" y="138"/>
                    <a:pt x="93" y="138"/>
                    <a:pt x="94" y="137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2" y="170"/>
                    <a:pt x="88" y="171"/>
                    <a:pt x="83" y="172"/>
                  </a:cubicBezTo>
                  <a:cubicBezTo>
                    <a:pt x="79" y="173"/>
                    <a:pt x="74" y="173"/>
                    <a:pt x="69" y="173"/>
                  </a:cubicBezTo>
                  <a:cubicBezTo>
                    <a:pt x="60" y="173"/>
                    <a:pt x="53" y="172"/>
                    <a:pt x="46" y="170"/>
                  </a:cubicBezTo>
                  <a:cubicBezTo>
                    <a:pt x="40" y="168"/>
                    <a:pt x="35" y="165"/>
                    <a:pt x="32" y="160"/>
                  </a:cubicBezTo>
                  <a:cubicBezTo>
                    <a:pt x="28" y="156"/>
                    <a:pt x="25" y="151"/>
                    <a:pt x="24" y="145"/>
                  </a:cubicBezTo>
                  <a:cubicBezTo>
                    <a:pt x="22" y="139"/>
                    <a:pt x="21" y="133"/>
                    <a:pt x="21" y="12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65" y="68"/>
                    <a:pt x="65" y="68"/>
                    <a:pt x="65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FF31209-323C-4819-BA9D-B280800AF9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04" y="2073"/>
              <a:ext cx="618" cy="683"/>
            </a:xfrm>
            <a:custGeom>
              <a:avLst/>
              <a:gdLst>
                <a:gd name="T0" fmla="*/ 7 w 129"/>
                <a:gd name="T1" fmla="*/ 23 h 142"/>
                <a:gd name="T2" fmla="*/ 34 w 129"/>
                <a:gd name="T3" fmla="*/ 6 h 142"/>
                <a:gd name="T4" fmla="*/ 67 w 129"/>
                <a:gd name="T5" fmla="*/ 0 h 142"/>
                <a:gd name="T6" fmla="*/ 95 w 129"/>
                <a:gd name="T7" fmla="*/ 4 h 142"/>
                <a:gd name="T8" fmla="*/ 115 w 129"/>
                <a:gd name="T9" fmla="*/ 17 h 142"/>
                <a:gd name="T10" fmla="*/ 125 w 129"/>
                <a:gd name="T11" fmla="*/ 40 h 142"/>
                <a:gd name="T12" fmla="*/ 129 w 129"/>
                <a:gd name="T13" fmla="*/ 71 h 142"/>
                <a:gd name="T14" fmla="*/ 129 w 129"/>
                <a:gd name="T15" fmla="*/ 139 h 142"/>
                <a:gd name="T16" fmla="*/ 88 w 129"/>
                <a:gd name="T17" fmla="*/ 139 h 142"/>
                <a:gd name="T18" fmla="*/ 88 w 129"/>
                <a:gd name="T19" fmla="*/ 125 h 142"/>
                <a:gd name="T20" fmla="*/ 87 w 129"/>
                <a:gd name="T21" fmla="*/ 125 h 142"/>
                <a:gd name="T22" fmla="*/ 72 w 129"/>
                <a:gd name="T23" fmla="*/ 138 h 142"/>
                <a:gd name="T24" fmla="*/ 49 w 129"/>
                <a:gd name="T25" fmla="*/ 142 h 142"/>
                <a:gd name="T26" fmla="*/ 32 w 129"/>
                <a:gd name="T27" fmla="*/ 140 h 142"/>
                <a:gd name="T28" fmla="*/ 16 w 129"/>
                <a:gd name="T29" fmla="*/ 133 h 142"/>
                <a:gd name="T30" fmla="*/ 5 w 129"/>
                <a:gd name="T31" fmla="*/ 120 h 142"/>
                <a:gd name="T32" fmla="*/ 0 w 129"/>
                <a:gd name="T33" fmla="*/ 100 h 142"/>
                <a:gd name="T34" fmla="*/ 8 w 129"/>
                <a:gd name="T35" fmla="*/ 77 h 142"/>
                <a:gd name="T36" fmla="*/ 29 w 129"/>
                <a:gd name="T37" fmla="*/ 63 h 142"/>
                <a:gd name="T38" fmla="*/ 57 w 129"/>
                <a:gd name="T39" fmla="*/ 56 h 142"/>
                <a:gd name="T40" fmla="*/ 87 w 129"/>
                <a:gd name="T41" fmla="*/ 55 h 142"/>
                <a:gd name="T42" fmla="*/ 87 w 129"/>
                <a:gd name="T43" fmla="*/ 53 h 142"/>
                <a:gd name="T44" fmla="*/ 80 w 129"/>
                <a:gd name="T45" fmla="*/ 38 h 142"/>
                <a:gd name="T46" fmla="*/ 62 w 129"/>
                <a:gd name="T47" fmla="*/ 33 h 142"/>
                <a:gd name="T48" fmla="*/ 44 w 129"/>
                <a:gd name="T49" fmla="*/ 37 h 142"/>
                <a:gd name="T50" fmla="*/ 29 w 129"/>
                <a:gd name="T51" fmla="*/ 47 h 142"/>
                <a:gd name="T52" fmla="*/ 7 w 129"/>
                <a:gd name="T53" fmla="*/ 23 h 142"/>
                <a:gd name="T54" fmla="*/ 88 w 129"/>
                <a:gd name="T55" fmla="*/ 81 h 142"/>
                <a:gd name="T56" fmla="*/ 82 w 129"/>
                <a:gd name="T57" fmla="*/ 81 h 142"/>
                <a:gd name="T58" fmla="*/ 68 w 129"/>
                <a:gd name="T59" fmla="*/ 81 h 142"/>
                <a:gd name="T60" fmla="*/ 54 w 129"/>
                <a:gd name="T61" fmla="*/ 84 h 142"/>
                <a:gd name="T62" fmla="*/ 45 w 129"/>
                <a:gd name="T63" fmla="*/ 89 h 142"/>
                <a:gd name="T64" fmla="*/ 41 w 129"/>
                <a:gd name="T65" fmla="*/ 99 h 142"/>
                <a:gd name="T66" fmla="*/ 43 w 129"/>
                <a:gd name="T67" fmla="*/ 105 h 142"/>
                <a:gd name="T68" fmla="*/ 47 w 129"/>
                <a:gd name="T69" fmla="*/ 110 h 142"/>
                <a:gd name="T70" fmla="*/ 53 w 129"/>
                <a:gd name="T71" fmla="*/ 112 h 142"/>
                <a:gd name="T72" fmla="*/ 60 w 129"/>
                <a:gd name="T73" fmla="*/ 113 h 142"/>
                <a:gd name="T74" fmla="*/ 81 w 129"/>
                <a:gd name="T75" fmla="*/ 105 h 142"/>
                <a:gd name="T76" fmla="*/ 88 w 129"/>
                <a:gd name="T77" fmla="*/ 85 h 142"/>
                <a:gd name="T78" fmla="*/ 88 w 129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142">
                  <a:moveTo>
                    <a:pt x="7" y="23"/>
                  </a:moveTo>
                  <a:cubicBezTo>
                    <a:pt x="14" y="15"/>
                    <a:pt x="24" y="10"/>
                    <a:pt x="34" y="6"/>
                  </a:cubicBezTo>
                  <a:cubicBezTo>
                    <a:pt x="45" y="2"/>
                    <a:pt x="56" y="0"/>
                    <a:pt x="67" y="0"/>
                  </a:cubicBezTo>
                  <a:cubicBezTo>
                    <a:pt x="78" y="0"/>
                    <a:pt x="88" y="2"/>
                    <a:pt x="95" y="4"/>
                  </a:cubicBezTo>
                  <a:cubicBezTo>
                    <a:pt x="103" y="7"/>
                    <a:pt x="110" y="11"/>
                    <a:pt x="115" y="17"/>
                  </a:cubicBezTo>
                  <a:cubicBezTo>
                    <a:pt x="119" y="23"/>
                    <a:pt x="123" y="31"/>
                    <a:pt x="125" y="40"/>
                  </a:cubicBezTo>
                  <a:cubicBezTo>
                    <a:pt x="127" y="48"/>
                    <a:pt x="129" y="59"/>
                    <a:pt x="129" y="71"/>
                  </a:cubicBezTo>
                  <a:cubicBezTo>
                    <a:pt x="129" y="139"/>
                    <a:pt x="129" y="139"/>
                    <a:pt x="129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4" y="130"/>
                    <a:pt x="79" y="135"/>
                    <a:pt x="72" y="138"/>
                  </a:cubicBezTo>
                  <a:cubicBezTo>
                    <a:pt x="65" y="141"/>
                    <a:pt x="57" y="142"/>
                    <a:pt x="49" y="142"/>
                  </a:cubicBezTo>
                  <a:cubicBezTo>
                    <a:pt x="44" y="142"/>
                    <a:pt x="38" y="142"/>
                    <a:pt x="32" y="140"/>
                  </a:cubicBezTo>
                  <a:cubicBezTo>
                    <a:pt x="26" y="139"/>
                    <a:pt x="21" y="137"/>
                    <a:pt x="16" y="133"/>
                  </a:cubicBezTo>
                  <a:cubicBezTo>
                    <a:pt x="12" y="130"/>
                    <a:pt x="8" y="126"/>
                    <a:pt x="5" y="120"/>
                  </a:cubicBezTo>
                  <a:cubicBezTo>
                    <a:pt x="2" y="115"/>
                    <a:pt x="0" y="108"/>
                    <a:pt x="0" y="100"/>
                  </a:cubicBezTo>
                  <a:cubicBezTo>
                    <a:pt x="0" y="91"/>
                    <a:pt x="3" y="83"/>
                    <a:pt x="8" y="77"/>
                  </a:cubicBezTo>
                  <a:cubicBezTo>
                    <a:pt x="13" y="71"/>
                    <a:pt x="20" y="66"/>
                    <a:pt x="29" y="63"/>
                  </a:cubicBezTo>
                  <a:cubicBezTo>
                    <a:pt x="37" y="60"/>
                    <a:pt x="46" y="58"/>
                    <a:pt x="57" y="56"/>
                  </a:cubicBezTo>
                  <a:cubicBezTo>
                    <a:pt x="67" y="55"/>
                    <a:pt x="77" y="55"/>
                    <a:pt x="87" y="55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46"/>
                    <a:pt x="84" y="41"/>
                    <a:pt x="80" y="38"/>
                  </a:cubicBezTo>
                  <a:cubicBezTo>
                    <a:pt x="75" y="35"/>
                    <a:pt x="69" y="33"/>
                    <a:pt x="62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8" y="40"/>
                    <a:pt x="33" y="43"/>
                    <a:pt x="29" y="47"/>
                  </a:cubicBezTo>
                  <a:lnTo>
                    <a:pt x="7" y="23"/>
                  </a:lnTo>
                  <a:close/>
                  <a:moveTo>
                    <a:pt x="88" y="81"/>
                  </a:moveTo>
                  <a:cubicBezTo>
                    <a:pt x="82" y="81"/>
                    <a:pt x="82" y="81"/>
                    <a:pt x="82" y="81"/>
                  </a:cubicBezTo>
                  <a:cubicBezTo>
                    <a:pt x="77" y="81"/>
                    <a:pt x="73" y="81"/>
                    <a:pt x="68" y="81"/>
                  </a:cubicBezTo>
                  <a:cubicBezTo>
                    <a:pt x="63" y="82"/>
                    <a:pt x="58" y="82"/>
                    <a:pt x="54" y="84"/>
                  </a:cubicBezTo>
                  <a:cubicBezTo>
                    <a:pt x="50" y="85"/>
                    <a:pt x="47" y="87"/>
                    <a:pt x="45" y="89"/>
                  </a:cubicBezTo>
                  <a:cubicBezTo>
                    <a:pt x="42" y="92"/>
                    <a:pt x="41" y="95"/>
                    <a:pt x="41" y="99"/>
                  </a:cubicBezTo>
                  <a:cubicBezTo>
                    <a:pt x="41" y="101"/>
                    <a:pt x="42" y="104"/>
                    <a:pt x="43" y="105"/>
                  </a:cubicBezTo>
                  <a:cubicBezTo>
                    <a:pt x="44" y="107"/>
                    <a:pt x="45" y="109"/>
                    <a:pt x="47" y="110"/>
                  </a:cubicBezTo>
                  <a:cubicBezTo>
                    <a:pt x="49" y="111"/>
                    <a:pt x="51" y="112"/>
                    <a:pt x="53" y="112"/>
                  </a:cubicBezTo>
                  <a:cubicBezTo>
                    <a:pt x="56" y="112"/>
                    <a:pt x="58" y="113"/>
                    <a:pt x="60" y="113"/>
                  </a:cubicBezTo>
                  <a:cubicBezTo>
                    <a:pt x="69" y="113"/>
                    <a:pt x="76" y="110"/>
                    <a:pt x="81" y="105"/>
                  </a:cubicBezTo>
                  <a:cubicBezTo>
                    <a:pt x="86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38C6565-FFBC-441A-863E-5F01BBA25B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9" y="1823"/>
              <a:ext cx="978" cy="919"/>
            </a:xfrm>
            <a:custGeom>
              <a:avLst/>
              <a:gdLst>
                <a:gd name="T0" fmla="*/ 734 w 978"/>
                <a:gd name="T1" fmla="*/ 919 h 919"/>
                <a:gd name="T2" fmla="*/ 662 w 978"/>
                <a:gd name="T3" fmla="*/ 741 h 919"/>
                <a:gd name="T4" fmla="*/ 307 w 978"/>
                <a:gd name="T5" fmla="*/ 741 h 919"/>
                <a:gd name="T6" fmla="*/ 240 w 978"/>
                <a:gd name="T7" fmla="*/ 919 h 919"/>
                <a:gd name="T8" fmla="*/ 0 w 978"/>
                <a:gd name="T9" fmla="*/ 919 h 919"/>
                <a:gd name="T10" fmla="*/ 384 w 978"/>
                <a:gd name="T11" fmla="*/ 0 h 919"/>
                <a:gd name="T12" fmla="*/ 599 w 978"/>
                <a:gd name="T13" fmla="*/ 0 h 919"/>
                <a:gd name="T14" fmla="*/ 978 w 978"/>
                <a:gd name="T15" fmla="*/ 919 h 919"/>
                <a:gd name="T16" fmla="*/ 734 w 978"/>
                <a:gd name="T17" fmla="*/ 919 h 919"/>
                <a:gd name="T18" fmla="*/ 489 w 978"/>
                <a:gd name="T19" fmla="*/ 246 h 919"/>
                <a:gd name="T20" fmla="*/ 369 w 978"/>
                <a:gd name="T21" fmla="*/ 563 h 919"/>
                <a:gd name="T22" fmla="*/ 599 w 978"/>
                <a:gd name="T23" fmla="*/ 563 h 919"/>
                <a:gd name="T24" fmla="*/ 489 w 978"/>
                <a:gd name="T25" fmla="*/ 246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8" h="919">
                  <a:moveTo>
                    <a:pt x="734" y="919"/>
                  </a:moveTo>
                  <a:lnTo>
                    <a:pt x="662" y="741"/>
                  </a:lnTo>
                  <a:lnTo>
                    <a:pt x="307" y="741"/>
                  </a:lnTo>
                  <a:lnTo>
                    <a:pt x="240" y="919"/>
                  </a:lnTo>
                  <a:lnTo>
                    <a:pt x="0" y="919"/>
                  </a:lnTo>
                  <a:lnTo>
                    <a:pt x="384" y="0"/>
                  </a:lnTo>
                  <a:lnTo>
                    <a:pt x="599" y="0"/>
                  </a:lnTo>
                  <a:lnTo>
                    <a:pt x="978" y="919"/>
                  </a:lnTo>
                  <a:lnTo>
                    <a:pt x="734" y="919"/>
                  </a:lnTo>
                  <a:close/>
                  <a:moveTo>
                    <a:pt x="489" y="246"/>
                  </a:moveTo>
                  <a:lnTo>
                    <a:pt x="369" y="563"/>
                  </a:lnTo>
                  <a:lnTo>
                    <a:pt x="599" y="563"/>
                  </a:lnTo>
                  <a:lnTo>
                    <a:pt x="489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8DE5B81-E2E9-4A0E-AA7E-490C016A9C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44" y="2078"/>
              <a:ext cx="427" cy="664"/>
            </a:xfrm>
            <a:custGeom>
              <a:avLst/>
              <a:gdLst>
                <a:gd name="T0" fmla="*/ 87 w 89"/>
                <a:gd name="T1" fmla="*/ 40 h 138"/>
                <a:gd name="T2" fmla="*/ 81 w 89"/>
                <a:gd name="T3" fmla="*/ 39 h 138"/>
                <a:gd name="T4" fmla="*/ 76 w 89"/>
                <a:gd name="T5" fmla="*/ 39 h 138"/>
                <a:gd name="T6" fmla="*/ 61 w 89"/>
                <a:gd name="T7" fmla="*/ 42 h 138"/>
                <a:gd name="T8" fmla="*/ 51 w 89"/>
                <a:gd name="T9" fmla="*/ 50 h 138"/>
                <a:gd name="T10" fmla="*/ 46 w 89"/>
                <a:gd name="T11" fmla="*/ 60 h 138"/>
                <a:gd name="T12" fmla="*/ 44 w 89"/>
                <a:gd name="T13" fmla="*/ 69 h 138"/>
                <a:gd name="T14" fmla="*/ 44 w 89"/>
                <a:gd name="T15" fmla="*/ 138 h 138"/>
                <a:gd name="T16" fmla="*/ 0 w 89"/>
                <a:gd name="T17" fmla="*/ 138 h 138"/>
                <a:gd name="T18" fmla="*/ 0 w 89"/>
                <a:gd name="T19" fmla="*/ 4 h 138"/>
                <a:gd name="T20" fmla="*/ 43 w 89"/>
                <a:gd name="T21" fmla="*/ 4 h 138"/>
                <a:gd name="T22" fmla="*/ 43 w 89"/>
                <a:gd name="T23" fmla="*/ 23 h 138"/>
                <a:gd name="T24" fmla="*/ 43 w 89"/>
                <a:gd name="T25" fmla="*/ 23 h 138"/>
                <a:gd name="T26" fmla="*/ 58 w 89"/>
                <a:gd name="T27" fmla="*/ 6 h 138"/>
                <a:gd name="T28" fmla="*/ 80 w 89"/>
                <a:gd name="T29" fmla="*/ 0 h 138"/>
                <a:gd name="T30" fmla="*/ 85 w 89"/>
                <a:gd name="T31" fmla="*/ 0 h 138"/>
                <a:gd name="T32" fmla="*/ 89 w 89"/>
                <a:gd name="T33" fmla="*/ 1 h 138"/>
                <a:gd name="T34" fmla="*/ 87 w 89"/>
                <a:gd name="T35" fmla="*/ 4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138">
                  <a:moveTo>
                    <a:pt x="87" y="40"/>
                  </a:moveTo>
                  <a:cubicBezTo>
                    <a:pt x="85" y="39"/>
                    <a:pt x="83" y="39"/>
                    <a:pt x="81" y="39"/>
                  </a:cubicBezTo>
                  <a:cubicBezTo>
                    <a:pt x="80" y="39"/>
                    <a:pt x="78" y="39"/>
                    <a:pt x="76" y="39"/>
                  </a:cubicBezTo>
                  <a:cubicBezTo>
                    <a:pt x="70" y="39"/>
                    <a:pt x="65" y="40"/>
                    <a:pt x="61" y="42"/>
                  </a:cubicBezTo>
                  <a:cubicBezTo>
                    <a:pt x="57" y="44"/>
                    <a:pt x="54" y="47"/>
                    <a:pt x="51" y="50"/>
                  </a:cubicBezTo>
                  <a:cubicBezTo>
                    <a:pt x="49" y="53"/>
                    <a:pt x="47" y="56"/>
                    <a:pt x="46" y="60"/>
                  </a:cubicBezTo>
                  <a:cubicBezTo>
                    <a:pt x="45" y="63"/>
                    <a:pt x="44" y="66"/>
                    <a:pt x="44" y="69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7" y="16"/>
                    <a:pt x="52" y="11"/>
                    <a:pt x="58" y="6"/>
                  </a:cubicBezTo>
                  <a:cubicBezTo>
                    <a:pt x="64" y="2"/>
                    <a:pt x="71" y="0"/>
                    <a:pt x="80" y="0"/>
                  </a:cubicBezTo>
                  <a:cubicBezTo>
                    <a:pt x="82" y="0"/>
                    <a:pt x="83" y="0"/>
                    <a:pt x="85" y="0"/>
                  </a:cubicBezTo>
                  <a:cubicBezTo>
                    <a:pt x="87" y="0"/>
                    <a:pt x="88" y="0"/>
                    <a:pt x="89" y="1"/>
                  </a:cubicBezTo>
                  <a:lnTo>
                    <a:pt x="87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02197B4-7F77-4662-BC9C-50913190A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19" y="1924"/>
              <a:ext cx="465" cy="832"/>
            </a:xfrm>
            <a:custGeom>
              <a:avLst/>
              <a:gdLst>
                <a:gd name="T0" fmla="*/ 65 w 97"/>
                <a:gd name="T1" fmla="*/ 68 h 173"/>
                <a:gd name="T2" fmla="*/ 65 w 97"/>
                <a:gd name="T3" fmla="*/ 120 h 173"/>
                <a:gd name="T4" fmla="*/ 69 w 97"/>
                <a:gd name="T5" fmla="*/ 134 h 173"/>
                <a:gd name="T6" fmla="*/ 82 w 97"/>
                <a:gd name="T7" fmla="*/ 139 h 173"/>
                <a:gd name="T8" fmla="*/ 89 w 97"/>
                <a:gd name="T9" fmla="*/ 139 h 173"/>
                <a:gd name="T10" fmla="*/ 95 w 97"/>
                <a:gd name="T11" fmla="*/ 137 h 173"/>
                <a:gd name="T12" fmla="*/ 96 w 97"/>
                <a:gd name="T13" fmla="*/ 169 h 173"/>
                <a:gd name="T14" fmla="*/ 84 w 97"/>
                <a:gd name="T15" fmla="*/ 172 h 173"/>
                <a:gd name="T16" fmla="*/ 70 w 97"/>
                <a:gd name="T17" fmla="*/ 173 h 173"/>
                <a:gd name="T18" fmla="*/ 47 w 97"/>
                <a:gd name="T19" fmla="*/ 170 h 173"/>
                <a:gd name="T20" fmla="*/ 32 w 97"/>
                <a:gd name="T21" fmla="*/ 160 h 173"/>
                <a:gd name="T22" fmla="*/ 24 w 97"/>
                <a:gd name="T23" fmla="*/ 145 h 173"/>
                <a:gd name="T24" fmla="*/ 22 w 97"/>
                <a:gd name="T25" fmla="*/ 125 h 173"/>
                <a:gd name="T26" fmla="*/ 22 w 97"/>
                <a:gd name="T27" fmla="*/ 68 h 173"/>
                <a:gd name="T28" fmla="*/ 0 w 97"/>
                <a:gd name="T29" fmla="*/ 68 h 173"/>
                <a:gd name="T30" fmla="*/ 0 w 97"/>
                <a:gd name="T31" fmla="*/ 35 h 173"/>
                <a:gd name="T32" fmla="*/ 22 w 97"/>
                <a:gd name="T33" fmla="*/ 35 h 173"/>
                <a:gd name="T34" fmla="*/ 22 w 97"/>
                <a:gd name="T35" fmla="*/ 0 h 173"/>
                <a:gd name="T36" fmla="*/ 65 w 97"/>
                <a:gd name="T37" fmla="*/ 0 h 173"/>
                <a:gd name="T38" fmla="*/ 65 w 97"/>
                <a:gd name="T39" fmla="*/ 35 h 173"/>
                <a:gd name="T40" fmla="*/ 97 w 97"/>
                <a:gd name="T41" fmla="*/ 35 h 173"/>
                <a:gd name="T42" fmla="*/ 97 w 97"/>
                <a:gd name="T43" fmla="*/ 68 h 173"/>
                <a:gd name="T44" fmla="*/ 65 w 97"/>
                <a:gd name="T45" fmla="*/ 6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" h="173">
                  <a:moveTo>
                    <a:pt x="65" y="68"/>
                  </a:moveTo>
                  <a:cubicBezTo>
                    <a:pt x="65" y="120"/>
                    <a:pt x="65" y="120"/>
                    <a:pt x="65" y="120"/>
                  </a:cubicBezTo>
                  <a:cubicBezTo>
                    <a:pt x="65" y="126"/>
                    <a:pt x="66" y="131"/>
                    <a:pt x="69" y="134"/>
                  </a:cubicBezTo>
                  <a:cubicBezTo>
                    <a:pt x="71" y="138"/>
                    <a:pt x="76" y="139"/>
                    <a:pt x="82" y="139"/>
                  </a:cubicBezTo>
                  <a:cubicBezTo>
                    <a:pt x="84" y="139"/>
                    <a:pt x="86" y="139"/>
                    <a:pt x="89" y="139"/>
                  </a:cubicBezTo>
                  <a:cubicBezTo>
                    <a:pt x="91" y="138"/>
                    <a:pt x="93" y="138"/>
                    <a:pt x="95" y="137"/>
                  </a:cubicBezTo>
                  <a:cubicBezTo>
                    <a:pt x="96" y="169"/>
                    <a:pt x="96" y="169"/>
                    <a:pt x="96" y="169"/>
                  </a:cubicBezTo>
                  <a:cubicBezTo>
                    <a:pt x="92" y="170"/>
                    <a:pt x="89" y="171"/>
                    <a:pt x="84" y="172"/>
                  </a:cubicBezTo>
                  <a:cubicBezTo>
                    <a:pt x="79" y="173"/>
                    <a:pt x="75" y="173"/>
                    <a:pt x="70" y="173"/>
                  </a:cubicBezTo>
                  <a:cubicBezTo>
                    <a:pt x="61" y="173"/>
                    <a:pt x="53" y="172"/>
                    <a:pt x="47" y="170"/>
                  </a:cubicBezTo>
                  <a:cubicBezTo>
                    <a:pt x="41" y="168"/>
                    <a:pt x="36" y="165"/>
                    <a:pt x="32" y="160"/>
                  </a:cubicBezTo>
                  <a:cubicBezTo>
                    <a:pt x="29" y="156"/>
                    <a:pt x="26" y="151"/>
                    <a:pt x="24" y="145"/>
                  </a:cubicBezTo>
                  <a:cubicBezTo>
                    <a:pt x="23" y="139"/>
                    <a:pt x="22" y="133"/>
                    <a:pt x="22" y="125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7" y="68"/>
                    <a:pt x="97" y="68"/>
                    <a:pt x="97" y="68"/>
                  </a:cubicBezTo>
                  <a:cubicBezTo>
                    <a:pt x="65" y="68"/>
                    <a:pt x="65" y="68"/>
                    <a:pt x="6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C430C1B0-CBD4-45F2-9E15-9AE67DA3BD9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84" y="2093"/>
              <a:ext cx="216" cy="6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7DE76039-0E03-4C1C-BDA2-ED2F2BCA3FD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84" y="2093"/>
              <a:ext cx="216" cy="6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538744F9-5D05-48D4-987B-2C906950DE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7" y="2073"/>
              <a:ext cx="566" cy="693"/>
            </a:xfrm>
            <a:custGeom>
              <a:avLst/>
              <a:gdLst>
                <a:gd name="T0" fmla="*/ 94 w 118"/>
                <a:gd name="T1" fmla="*/ 44 h 144"/>
                <a:gd name="T2" fmla="*/ 81 w 118"/>
                <a:gd name="T3" fmla="*/ 36 h 144"/>
                <a:gd name="T4" fmla="*/ 66 w 118"/>
                <a:gd name="T5" fmla="*/ 32 h 144"/>
                <a:gd name="T6" fmla="*/ 54 w 118"/>
                <a:gd name="T7" fmla="*/ 35 h 144"/>
                <a:gd name="T8" fmla="*/ 49 w 118"/>
                <a:gd name="T9" fmla="*/ 43 h 144"/>
                <a:gd name="T10" fmla="*/ 55 w 118"/>
                <a:gd name="T11" fmla="*/ 51 h 144"/>
                <a:gd name="T12" fmla="*/ 74 w 118"/>
                <a:gd name="T13" fmla="*/ 56 h 144"/>
                <a:gd name="T14" fmla="*/ 89 w 118"/>
                <a:gd name="T15" fmla="*/ 61 h 144"/>
                <a:gd name="T16" fmla="*/ 103 w 118"/>
                <a:gd name="T17" fmla="*/ 69 h 144"/>
                <a:gd name="T18" fmla="*/ 113 w 118"/>
                <a:gd name="T19" fmla="*/ 81 h 144"/>
                <a:gd name="T20" fmla="*/ 117 w 118"/>
                <a:gd name="T21" fmla="*/ 98 h 144"/>
                <a:gd name="T22" fmla="*/ 112 w 118"/>
                <a:gd name="T23" fmla="*/ 119 h 144"/>
                <a:gd name="T24" fmla="*/ 98 w 118"/>
                <a:gd name="T25" fmla="*/ 133 h 144"/>
                <a:gd name="T26" fmla="*/ 80 w 118"/>
                <a:gd name="T27" fmla="*/ 141 h 144"/>
                <a:gd name="T28" fmla="*/ 59 w 118"/>
                <a:gd name="T29" fmla="*/ 144 h 144"/>
                <a:gd name="T30" fmla="*/ 27 w 118"/>
                <a:gd name="T31" fmla="*/ 138 h 144"/>
                <a:gd name="T32" fmla="*/ 0 w 118"/>
                <a:gd name="T33" fmla="*/ 123 h 144"/>
                <a:gd name="T34" fmla="*/ 25 w 118"/>
                <a:gd name="T35" fmla="*/ 96 h 144"/>
                <a:gd name="T36" fmla="*/ 40 w 118"/>
                <a:gd name="T37" fmla="*/ 107 h 144"/>
                <a:gd name="T38" fmla="*/ 58 w 118"/>
                <a:gd name="T39" fmla="*/ 112 h 144"/>
                <a:gd name="T40" fmla="*/ 69 w 118"/>
                <a:gd name="T41" fmla="*/ 109 h 144"/>
                <a:gd name="T42" fmla="*/ 74 w 118"/>
                <a:gd name="T43" fmla="*/ 100 h 144"/>
                <a:gd name="T44" fmla="*/ 68 w 118"/>
                <a:gd name="T45" fmla="*/ 91 h 144"/>
                <a:gd name="T46" fmla="*/ 47 w 118"/>
                <a:gd name="T47" fmla="*/ 85 h 144"/>
                <a:gd name="T48" fmla="*/ 33 w 118"/>
                <a:gd name="T49" fmla="*/ 80 h 144"/>
                <a:gd name="T50" fmla="*/ 21 w 118"/>
                <a:gd name="T51" fmla="*/ 73 h 144"/>
                <a:gd name="T52" fmla="*/ 12 w 118"/>
                <a:gd name="T53" fmla="*/ 62 h 144"/>
                <a:gd name="T54" fmla="*/ 8 w 118"/>
                <a:gd name="T55" fmla="*/ 45 h 144"/>
                <a:gd name="T56" fmla="*/ 13 w 118"/>
                <a:gd name="T57" fmla="*/ 25 h 144"/>
                <a:gd name="T58" fmla="*/ 27 w 118"/>
                <a:gd name="T59" fmla="*/ 11 h 144"/>
                <a:gd name="T60" fmla="*/ 45 w 118"/>
                <a:gd name="T61" fmla="*/ 3 h 144"/>
                <a:gd name="T62" fmla="*/ 64 w 118"/>
                <a:gd name="T63" fmla="*/ 0 h 144"/>
                <a:gd name="T64" fmla="*/ 94 w 118"/>
                <a:gd name="T65" fmla="*/ 5 h 144"/>
                <a:gd name="T66" fmla="*/ 118 w 118"/>
                <a:gd name="T67" fmla="*/ 19 h 144"/>
                <a:gd name="T68" fmla="*/ 94 w 118"/>
                <a:gd name="T69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144">
                  <a:moveTo>
                    <a:pt x="94" y="44"/>
                  </a:moveTo>
                  <a:cubicBezTo>
                    <a:pt x="90" y="41"/>
                    <a:pt x="86" y="38"/>
                    <a:pt x="81" y="36"/>
                  </a:cubicBezTo>
                  <a:cubicBezTo>
                    <a:pt x="76" y="33"/>
                    <a:pt x="71" y="32"/>
                    <a:pt x="66" y="32"/>
                  </a:cubicBezTo>
                  <a:cubicBezTo>
                    <a:pt x="62" y="32"/>
                    <a:pt x="58" y="33"/>
                    <a:pt x="54" y="35"/>
                  </a:cubicBezTo>
                  <a:cubicBezTo>
                    <a:pt x="51" y="36"/>
                    <a:pt x="49" y="39"/>
                    <a:pt x="49" y="43"/>
                  </a:cubicBezTo>
                  <a:cubicBezTo>
                    <a:pt x="49" y="47"/>
                    <a:pt x="51" y="49"/>
                    <a:pt x="55" y="51"/>
                  </a:cubicBezTo>
                  <a:cubicBezTo>
                    <a:pt x="59" y="53"/>
                    <a:pt x="65" y="54"/>
                    <a:pt x="74" y="56"/>
                  </a:cubicBezTo>
                  <a:cubicBezTo>
                    <a:pt x="79" y="58"/>
                    <a:pt x="84" y="59"/>
                    <a:pt x="89" y="61"/>
                  </a:cubicBezTo>
                  <a:cubicBezTo>
                    <a:pt x="94" y="63"/>
                    <a:pt x="99" y="66"/>
                    <a:pt x="103" y="69"/>
                  </a:cubicBezTo>
                  <a:cubicBezTo>
                    <a:pt x="107" y="72"/>
                    <a:pt x="110" y="76"/>
                    <a:pt x="113" y="81"/>
                  </a:cubicBezTo>
                  <a:cubicBezTo>
                    <a:pt x="116" y="85"/>
                    <a:pt x="117" y="91"/>
                    <a:pt x="117" y="98"/>
                  </a:cubicBezTo>
                  <a:cubicBezTo>
                    <a:pt x="117" y="106"/>
                    <a:pt x="115" y="113"/>
                    <a:pt x="112" y="119"/>
                  </a:cubicBezTo>
                  <a:cubicBezTo>
                    <a:pt x="108" y="125"/>
                    <a:pt x="104" y="130"/>
                    <a:pt x="98" y="133"/>
                  </a:cubicBezTo>
                  <a:cubicBezTo>
                    <a:pt x="93" y="137"/>
                    <a:pt x="87" y="140"/>
                    <a:pt x="80" y="141"/>
                  </a:cubicBezTo>
                  <a:cubicBezTo>
                    <a:pt x="73" y="143"/>
                    <a:pt x="66" y="144"/>
                    <a:pt x="59" y="144"/>
                  </a:cubicBezTo>
                  <a:cubicBezTo>
                    <a:pt x="48" y="144"/>
                    <a:pt x="37" y="142"/>
                    <a:pt x="27" y="138"/>
                  </a:cubicBezTo>
                  <a:cubicBezTo>
                    <a:pt x="16" y="135"/>
                    <a:pt x="7" y="130"/>
                    <a:pt x="0" y="123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9" y="101"/>
                    <a:pt x="34" y="104"/>
                    <a:pt x="40" y="107"/>
                  </a:cubicBezTo>
                  <a:cubicBezTo>
                    <a:pt x="46" y="110"/>
                    <a:pt x="52" y="112"/>
                    <a:pt x="58" y="112"/>
                  </a:cubicBezTo>
                  <a:cubicBezTo>
                    <a:pt x="62" y="112"/>
                    <a:pt x="65" y="111"/>
                    <a:pt x="69" y="109"/>
                  </a:cubicBezTo>
                  <a:cubicBezTo>
                    <a:pt x="73" y="107"/>
                    <a:pt x="74" y="104"/>
                    <a:pt x="74" y="100"/>
                  </a:cubicBezTo>
                  <a:cubicBezTo>
                    <a:pt x="74" y="96"/>
                    <a:pt x="72" y="93"/>
                    <a:pt x="68" y="91"/>
                  </a:cubicBezTo>
                  <a:cubicBezTo>
                    <a:pt x="63" y="89"/>
                    <a:pt x="57" y="87"/>
                    <a:pt x="47" y="85"/>
                  </a:cubicBezTo>
                  <a:cubicBezTo>
                    <a:pt x="43" y="83"/>
                    <a:pt x="38" y="82"/>
                    <a:pt x="33" y="80"/>
                  </a:cubicBezTo>
                  <a:cubicBezTo>
                    <a:pt x="29" y="78"/>
                    <a:pt x="25" y="76"/>
                    <a:pt x="21" y="73"/>
                  </a:cubicBezTo>
                  <a:cubicBezTo>
                    <a:pt x="17" y="70"/>
                    <a:pt x="14" y="66"/>
                    <a:pt x="12" y="62"/>
                  </a:cubicBezTo>
                  <a:cubicBezTo>
                    <a:pt x="9" y="57"/>
                    <a:pt x="8" y="52"/>
                    <a:pt x="8" y="45"/>
                  </a:cubicBezTo>
                  <a:cubicBezTo>
                    <a:pt x="8" y="37"/>
                    <a:pt x="10" y="30"/>
                    <a:pt x="13" y="25"/>
                  </a:cubicBezTo>
                  <a:cubicBezTo>
                    <a:pt x="17" y="19"/>
                    <a:pt x="21" y="14"/>
                    <a:pt x="27" y="11"/>
                  </a:cubicBezTo>
                  <a:cubicBezTo>
                    <a:pt x="32" y="7"/>
                    <a:pt x="38" y="4"/>
                    <a:pt x="45" y="3"/>
                  </a:cubicBezTo>
                  <a:cubicBezTo>
                    <a:pt x="51" y="1"/>
                    <a:pt x="58" y="0"/>
                    <a:pt x="64" y="0"/>
                  </a:cubicBezTo>
                  <a:cubicBezTo>
                    <a:pt x="74" y="0"/>
                    <a:pt x="84" y="2"/>
                    <a:pt x="94" y="5"/>
                  </a:cubicBezTo>
                  <a:cubicBezTo>
                    <a:pt x="104" y="8"/>
                    <a:pt x="112" y="13"/>
                    <a:pt x="118" y="19"/>
                  </a:cubicBezTo>
                  <a:lnTo>
                    <a:pt x="94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06E2A07-B0D4-4D9A-8DF3-D4F033630E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1" y="2073"/>
              <a:ext cx="613" cy="683"/>
            </a:xfrm>
            <a:custGeom>
              <a:avLst/>
              <a:gdLst>
                <a:gd name="T0" fmla="*/ 6 w 128"/>
                <a:gd name="T1" fmla="*/ 23 h 142"/>
                <a:gd name="T2" fmla="*/ 34 w 128"/>
                <a:gd name="T3" fmla="*/ 6 h 142"/>
                <a:gd name="T4" fmla="*/ 66 w 128"/>
                <a:gd name="T5" fmla="*/ 0 h 142"/>
                <a:gd name="T6" fmla="*/ 95 w 128"/>
                <a:gd name="T7" fmla="*/ 4 h 142"/>
                <a:gd name="T8" fmla="*/ 114 w 128"/>
                <a:gd name="T9" fmla="*/ 17 h 142"/>
                <a:gd name="T10" fmla="*/ 125 w 128"/>
                <a:gd name="T11" fmla="*/ 40 h 142"/>
                <a:gd name="T12" fmla="*/ 128 w 128"/>
                <a:gd name="T13" fmla="*/ 71 h 142"/>
                <a:gd name="T14" fmla="*/ 128 w 128"/>
                <a:gd name="T15" fmla="*/ 139 h 142"/>
                <a:gd name="T16" fmla="*/ 88 w 128"/>
                <a:gd name="T17" fmla="*/ 139 h 142"/>
                <a:gd name="T18" fmla="*/ 88 w 128"/>
                <a:gd name="T19" fmla="*/ 125 h 142"/>
                <a:gd name="T20" fmla="*/ 87 w 128"/>
                <a:gd name="T21" fmla="*/ 125 h 142"/>
                <a:gd name="T22" fmla="*/ 71 w 128"/>
                <a:gd name="T23" fmla="*/ 138 h 142"/>
                <a:gd name="T24" fmla="*/ 49 w 128"/>
                <a:gd name="T25" fmla="*/ 142 h 142"/>
                <a:gd name="T26" fmla="*/ 32 w 128"/>
                <a:gd name="T27" fmla="*/ 140 h 142"/>
                <a:gd name="T28" fmla="*/ 16 w 128"/>
                <a:gd name="T29" fmla="*/ 133 h 142"/>
                <a:gd name="T30" fmla="*/ 4 w 128"/>
                <a:gd name="T31" fmla="*/ 120 h 142"/>
                <a:gd name="T32" fmla="*/ 0 w 128"/>
                <a:gd name="T33" fmla="*/ 100 h 142"/>
                <a:gd name="T34" fmla="*/ 8 w 128"/>
                <a:gd name="T35" fmla="*/ 77 h 142"/>
                <a:gd name="T36" fmla="*/ 28 w 128"/>
                <a:gd name="T37" fmla="*/ 63 h 142"/>
                <a:gd name="T38" fmla="*/ 56 w 128"/>
                <a:gd name="T39" fmla="*/ 56 h 142"/>
                <a:gd name="T40" fmla="*/ 86 w 128"/>
                <a:gd name="T41" fmla="*/ 55 h 142"/>
                <a:gd name="T42" fmla="*/ 86 w 128"/>
                <a:gd name="T43" fmla="*/ 53 h 142"/>
                <a:gd name="T44" fmla="*/ 79 w 128"/>
                <a:gd name="T45" fmla="*/ 38 h 142"/>
                <a:gd name="T46" fmla="*/ 62 w 128"/>
                <a:gd name="T47" fmla="*/ 33 h 142"/>
                <a:gd name="T48" fmla="*/ 44 w 128"/>
                <a:gd name="T49" fmla="*/ 37 h 142"/>
                <a:gd name="T50" fmla="*/ 29 w 128"/>
                <a:gd name="T51" fmla="*/ 47 h 142"/>
                <a:gd name="T52" fmla="*/ 6 w 128"/>
                <a:gd name="T53" fmla="*/ 23 h 142"/>
                <a:gd name="T54" fmla="*/ 88 w 128"/>
                <a:gd name="T55" fmla="*/ 81 h 142"/>
                <a:gd name="T56" fmla="*/ 82 w 128"/>
                <a:gd name="T57" fmla="*/ 81 h 142"/>
                <a:gd name="T58" fmla="*/ 67 w 128"/>
                <a:gd name="T59" fmla="*/ 81 h 142"/>
                <a:gd name="T60" fmla="*/ 54 w 128"/>
                <a:gd name="T61" fmla="*/ 84 h 142"/>
                <a:gd name="T62" fmla="*/ 44 w 128"/>
                <a:gd name="T63" fmla="*/ 89 h 142"/>
                <a:gd name="T64" fmla="*/ 41 w 128"/>
                <a:gd name="T65" fmla="*/ 99 h 142"/>
                <a:gd name="T66" fmla="*/ 42 w 128"/>
                <a:gd name="T67" fmla="*/ 105 h 142"/>
                <a:gd name="T68" fmla="*/ 47 w 128"/>
                <a:gd name="T69" fmla="*/ 110 h 142"/>
                <a:gd name="T70" fmla="*/ 53 w 128"/>
                <a:gd name="T71" fmla="*/ 112 h 142"/>
                <a:gd name="T72" fmla="*/ 60 w 128"/>
                <a:gd name="T73" fmla="*/ 113 h 142"/>
                <a:gd name="T74" fmla="*/ 80 w 128"/>
                <a:gd name="T75" fmla="*/ 105 h 142"/>
                <a:gd name="T76" fmla="*/ 88 w 128"/>
                <a:gd name="T77" fmla="*/ 85 h 142"/>
                <a:gd name="T78" fmla="*/ 88 w 128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42">
                  <a:moveTo>
                    <a:pt x="6" y="23"/>
                  </a:moveTo>
                  <a:cubicBezTo>
                    <a:pt x="14" y="15"/>
                    <a:pt x="23" y="10"/>
                    <a:pt x="34" y="6"/>
                  </a:cubicBezTo>
                  <a:cubicBezTo>
                    <a:pt x="44" y="2"/>
                    <a:pt x="55" y="0"/>
                    <a:pt x="66" y="0"/>
                  </a:cubicBezTo>
                  <a:cubicBezTo>
                    <a:pt x="78" y="0"/>
                    <a:pt x="87" y="2"/>
                    <a:pt x="95" y="4"/>
                  </a:cubicBezTo>
                  <a:cubicBezTo>
                    <a:pt x="103" y="7"/>
                    <a:pt x="109" y="11"/>
                    <a:pt x="114" y="17"/>
                  </a:cubicBezTo>
                  <a:cubicBezTo>
                    <a:pt x="119" y="23"/>
                    <a:pt x="123" y="31"/>
                    <a:pt x="125" y="40"/>
                  </a:cubicBezTo>
                  <a:cubicBezTo>
                    <a:pt x="127" y="48"/>
                    <a:pt x="128" y="59"/>
                    <a:pt x="128" y="71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3" y="130"/>
                    <a:pt x="78" y="135"/>
                    <a:pt x="71" y="138"/>
                  </a:cubicBezTo>
                  <a:cubicBezTo>
                    <a:pt x="64" y="141"/>
                    <a:pt x="57" y="142"/>
                    <a:pt x="49" y="142"/>
                  </a:cubicBezTo>
                  <a:cubicBezTo>
                    <a:pt x="43" y="142"/>
                    <a:pt x="38" y="142"/>
                    <a:pt x="32" y="140"/>
                  </a:cubicBezTo>
                  <a:cubicBezTo>
                    <a:pt x="26" y="139"/>
                    <a:pt x="21" y="137"/>
                    <a:pt x="16" y="133"/>
                  </a:cubicBezTo>
                  <a:cubicBezTo>
                    <a:pt x="11" y="130"/>
                    <a:pt x="7" y="126"/>
                    <a:pt x="4" y="120"/>
                  </a:cubicBezTo>
                  <a:cubicBezTo>
                    <a:pt x="1" y="115"/>
                    <a:pt x="0" y="108"/>
                    <a:pt x="0" y="100"/>
                  </a:cubicBezTo>
                  <a:cubicBezTo>
                    <a:pt x="0" y="91"/>
                    <a:pt x="2" y="83"/>
                    <a:pt x="8" y="77"/>
                  </a:cubicBezTo>
                  <a:cubicBezTo>
                    <a:pt x="13" y="71"/>
                    <a:pt x="20" y="66"/>
                    <a:pt x="28" y="63"/>
                  </a:cubicBezTo>
                  <a:cubicBezTo>
                    <a:pt x="37" y="60"/>
                    <a:pt x="46" y="58"/>
                    <a:pt x="56" y="56"/>
                  </a:cubicBezTo>
                  <a:cubicBezTo>
                    <a:pt x="67" y="55"/>
                    <a:pt x="77" y="55"/>
                    <a:pt x="86" y="55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6" y="46"/>
                    <a:pt x="84" y="41"/>
                    <a:pt x="79" y="38"/>
                  </a:cubicBezTo>
                  <a:cubicBezTo>
                    <a:pt x="75" y="35"/>
                    <a:pt x="69" y="33"/>
                    <a:pt x="62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8" y="40"/>
                    <a:pt x="33" y="43"/>
                    <a:pt x="29" y="47"/>
                  </a:cubicBezTo>
                  <a:lnTo>
                    <a:pt x="6" y="23"/>
                  </a:lnTo>
                  <a:close/>
                  <a:moveTo>
                    <a:pt x="88" y="81"/>
                  </a:moveTo>
                  <a:cubicBezTo>
                    <a:pt x="82" y="81"/>
                    <a:pt x="82" y="81"/>
                    <a:pt x="82" y="81"/>
                  </a:cubicBezTo>
                  <a:cubicBezTo>
                    <a:pt x="77" y="81"/>
                    <a:pt x="72" y="81"/>
                    <a:pt x="67" y="81"/>
                  </a:cubicBezTo>
                  <a:cubicBezTo>
                    <a:pt x="62" y="82"/>
                    <a:pt x="58" y="82"/>
                    <a:pt x="54" y="84"/>
                  </a:cubicBezTo>
                  <a:cubicBezTo>
                    <a:pt x="50" y="85"/>
                    <a:pt x="47" y="87"/>
                    <a:pt x="44" y="89"/>
                  </a:cubicBezTo>
                  <a:cubicBezTo>
                    <a:pt x="42" y="92"/>
                    <a:pt x="41" y="95"/>
                    <a:pt x="41" y="99"/>
                  </a:cubicBezTo>
                  <a:cubicBezTo>
                    <a:pt x="41" y="101"/>
                    <a:pt x="41" y="104"/>
                    <a:pt x="42" y="105"/>
                  </a:cubicBezTo>
                  <a:cubicBezTo>
                    <a:pt x="44" y="107"/>
                    <a:pt x="45" y="109"/>
                    <a:pt x="47" y="110"/>
                  </a:cubicBezTo>
                  <a:cubicBezTo>
                    <a:pt x="49" y="111"/>
                    <a:pt x="51" y="112"/>
                    <a:pt x="53" y="112"/>
                  </a:cubicBezTo>
                  <a:cubicBezTo>
                    <a:pt x="55" y="112"/>
                    <a:pt x="58" y="113"/>
                    <a:pt x="60" y="113"/>
                  </a:cubicBezTo>
                  <a:cubicBezTo>
                    <a:pt x="69" y="113"/>
                    <a:pt x="76" y="110"/>
                    <a:pt x="80" y="105"/>
                  </a:cubicBezTo>
                  <a:cubicBezTo>
                    <a:pt x="85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E9C84CDA-C3DB-43F7-83F6-8AA5E69B5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0" y="2078"/>
              <a:ext cx="637" cy="664"/>
            </a:xfrm>
            <a:custGeom>
              <a:avLst/>
              <a:gdLst>
                <a:gd name="T0" fmla="*/ 89 w 133"/>
                <a:gd name="T1" fmla="*/ 138 h 138"/>
                <a:gd name="T2" fmla="*/ 89 w 133"/>
                <a:gd name="T3" fmla="*/ 65 h 138"/>
                <a:gd name="T4" fmla="*/ 88 w 133"/>
                <a:gd name="T5" fmla="*/ 54 h 138"/>
                <a:gd name="T6" fmla="*/ 85 w 133"/>
                <a:gd name="T7" fmla="*/ 45 h 138"/>
                <a:gd name="T8" fmla="*/ 78 w 133"/>
                <a:gd name="T9" fmla="*/ 39 h 138"/>
                <a:gd name="T10" fmla="*/ 69 w 133"/>
                <a:gd name="T11" fmla="*/ 36 h 138"/>
                <a:gd name="T12" fmla="*/ 58 w 133"/>
                <a:gd name="T13" fmla="*/ 39 h 138"/>
                <a:gd name="T14" fmla="*/ 51 w 133"/>
                <a:gd name="T15" fmla="*/ 45 h 138"/>
                <a:gd name="T16" fmla="*/ 46 w 133"/>
                <a:gd name="T17" fmla="*/ 54 h 138"/>
                <a:gd name="T18" fmla="*/ 45 w 133"/>
                <a:gd name="T19" fmla="*/ 65 h 138"/>
                <a:gd name="T20" fmla="*/ 45 w 133"/>
                <a:gd name="T21" fmla="*/ 138 h 138"/>
                <a:gd name="T22" fmla="*/ 0 w 133"/>
                <a:gd name="T23" fmla="*/ 138 h 138"/>
                <a:gd name="T24" fmla="*/ 0 w 133"/>
                <a:gd name="T25" fmla="*/ 3 h 138"/>
                <a:gd name="T26" fmla="*/ 43 w 133"/>
                <a:gd name="T27" fmla="*/ 3 h 138"/>
                <a:gd name="T28" fmla="*/ 43 w 133"/>
                <a:gd name="T29" fmla="*/ 22 h 138"/>
                <a:gd name="T30" fmla="*/ 44 w 133"/>
                <a:gd name="T31" fmla="*/ 22 h 138"/>
                <a:gd name="T32" fmla="*/ 50 w 133"/>
                <a:gd name="T33" fmla="*/ 14 h 138"/>
                <a:gd name="T34" fmla="*/ 59 w 133"/>
                <a:gd name="T35" fmla="*/ 6 h 138"/>
                <a:gd name="T36" fmla="*/ 71 w 133"/>
                <a:gd name="T37" fmla="*/ 2 h 138"/>
                <a:gd name="T38" fmla="*/ 84 w 133"/>
                <a:gd name="T39" fmla="*/ 0 h 138"/>
                <a:gd name="T40" fmla="*/ 107 w 133"/>
                <a:gd name="T41" fmla="*/ 5 h 138"/>
                <a:gd name="T42" fmla="*/ 122 w 133"/>
                <a:gd name="T43" fmla="*/ 17 h 138"/>
                <a:gd name="T44" fmla="*/ 131 w 133"/>
                <a:gd name="T45" fmla="*/ 35 h 138"/>
                <a:gd name="T46" fmla="*/ 133 w 133"/>
                <a:gd name="T47" fmla="*/ 55 h 138"/>
                <a:gd name="T48" fmla="*/ 133 w 133"/>
                <a:gd name="T49" fmla="*/ 138 h 138"/>
                <a:gd name="T50" fmla="*/ 89 w 133"/>
                <a:gd name="T5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38">
                  <a:moveTo>
                    <a:pt x="89" y="138"/>
                  </a:moveTo>
                  <a:cubicBezTo>
                    <a:pt x="89" y="65"/>
                    <a:pt x="89" y="65"/>
                    <a:pt x="89" y="65"/>
                  </a:cubicBezTo>
                  <a:cubicBezTo>
                    <a:pt x="89" y="61"/>
                    <a:pt x="88" y="57"/>
                    <a:pt x="88" y="54"/>
                  </a:cubicBezTo>
                  <a:cubicBezTo>
                    <a:pt x="87" y="50"/>
                    <a:pt x="86" y="47"/>
                    <a:pt x="85" y="45"/>
                  </a:cubicBezTo>
                  <a:cubicBezTo>
                    <a:pt x="83" y="42"/>
                    <a:pt x="81" y="40"/>
                    <a:pt x="78" y="39"/>
                  </a:cubicBezTo>
                  <a:cubicBezTo>
                    <a:pt x="76" y="37"/>
                    <a:pt x="73" y="36"/>
                    <a:pt x="69" y="36"/>
                  </a:cubicBezTo>
                  <a:cubicBezTo>
                    <a:pt x="65" y="36"/>
                    <a:pt x="61" y="37"/>
                    <a:pt x="58" y="39"/>
                  </a:cubicBezTo>
                  <a:cubicBezTo>
                    <a:pt x="55" y="40"/>
                    <a:pt x="53" y="42"/>
                    <a:pt x="51" y="45"/>
                  </a:cubicBezTo>
                  <a:cubicBezTo>
                    <a:pt x="49" y="48"/>
                    <a:pt x="47" y="51"/>
                    <a:pt x="46" y="54"/>
                  </a:cubicBezTo>
                  <a:cubicBezTo>
                    <a:pt x="45" y="58"/>
                    <a:pt x="45" y="61"/>
                    <a:pt x="45" y="65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5" y="19"/>
                    <a:pt x="47" y="16"/>
                    <a:pt x="50" y="14"/>
                  </a:cubicBezTo>
                  <a:cubicBezTo>
                    <a:pt x="53" y="11"/>
                    <a:pt x="56" y="8"/>
                    <a:pt x="59" y="6"/>
                  </a:cubicBezTo>
                  <a:cubicBezTo>
                    <a:pt x="63" y="4"/>
                    <a:pt x="67" y="3"/>
                    <a:pt x="71" y="2"/>
                  </a:cubicBezTo>
                  <a:cubicBezTo>
                    <a:pt x="75" y="0"/>
                    <a:pt x="79" y="0"/>
                    <a:pt x="84" y="0"/>
                  </a:cubicBezTo>
                  <a:cubicBezTo>
                    <a:pt x="93" y="0"/>
                    <a:pt x="101" y="1"/>
                    <a:pt x="107" y="5"/>
                  </a:cubicBezTo>
                  <a:cubicBezTo>
                    <a:pt x="113" y="8"/>
                    <a:pt x="118" y="12"/>
                    <a:pt x="122" y="17"/>
                  </a:cubicBezTo>
                  <a:cubicBezTo>
                    <a:pt x="126" y="22"/>
                    <a:pt x="129" y="28"/>
                    <a:pt x="131" y="35"/>
                  </a:cubicBezTo>
                  <a:cubicBezTo>
                    <a:pt x="132" y="42"/>
                    <a:pt x="133" y="48"/>
                    <a:pt x="133" y="55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89" y="138"/>
                    <a:pt x="89" y="138"/>
                    <a:pt x="89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A5BF1135-B309-46AC-BFCA-EB60667884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4" y="2073"/>
              <a:ext cx="566" cy="693"/>
            </a:xfrm>
            <a:custGeom>
              <a:avLst/>
              <a:gdLst>
                <a:gd name="T0" fmla="*/ 93 w 118"/>
                <a:gd name="T1" fmla="*/ 44 h 144"/>
                <a:gd name="T2" fmla="*/ 81 w 118"/>
                <a:gd name="T3" fmla="*/ 36 h 144"/>
                <a:gd name="T4" fmla="*/ 65 w 118"/>
                <a:gd name="T5" fmla="*/ 32 h 144"/>
                <a:gd name="T6" fmla="*/ 54 w 118"/>
                <a:gd name="T7" fmla="*/ 35 h 144"/>
                <a:gd name="T8" fmla="*/ 49 w 118"/>
                <a:gd name="T9" fmla="*/ 43 h 144"/>
                <a:gd name="T10" fmla="*/ 54 w 118"/>
                <a:gd name="T11" fmla="*/ 51 h 144"/>
                <a:gd name="T12" fmla="*/ 73 w 118"/>
                <a:gd name="T13" fmla="*/ 56 h 144"/>
                <a:gd name="T14" fmla="*/ 88 w 118"/>
                <a:gd name="T15" fmla="*/ 61 h 144"/>
                <a:gd name="T16" fmla="*/ 102 w 118"/>
                <a:gd name="T17" fmla="*/ 69 h 144"/>
                <a:gd name="T18" fmla="*/ 112 w 118"/>
                <a:gd name="T19" fmla="*/ 81 h 144"/>
                <a:gd name="T20" fmla="*/ 116 w 118"/>
                <a:gd name="T21" fmla="*/ 98 h 144"/>
                <a:gd name="T22" fmla="*/ 111 w 118"/>
                <a:gd name="T23" fmla="*/ 119 h 144"/>
                <a:gd name="T24" fmla="*/ 98 w 118"/>
                <a:gd name="T25" fmla="*/ 133 h 144"/>
                <a:gd name="T26" fmla="*/ 79 w 118"/>
                <a:gd name="T27" fmla="*/ 141 h 144"/>
                <a:gd name="T28" fmla="*/ 59 w 118"/>
                <a:gd name="T29" fmla="*/ 144 h 144"/>
                <a:gd name="T30" fmla="*/ 26 w 118"/>
                <a:gd name="T31" fmla="*/ 138 h 144"/>
                <a:gd name="T32" fmla="*/ 0 w 118"/>
                <a:gd name="T33" fmla="*/ 123 h 144"/>
                <a:gd name="T34" fmla="*/ 25 w 118"/>
                <a:gd name="T35" fmla="*/ 96 h 144"/>
                <a:gd name="T36" fmla="*/ 39 w 118"/>
                <a:gd name="T37" fmla="*/ 107 h 144"/>
                <a:gd name="T38" fmla="*/ 58 w 118"/>
                <a:gd name="T39" fmla="*/ 112 h 144"/>
                <a:gd name="T40" fmla="*/ 68 w 118"/>
                <a:gd name="T41" fmla="*/ 109 h 144"/>
                <a:gd name="T42" fmla="*/ 74 w 118"/>
                <a:gd name="T43" fmla="*/ 100 h 144"/>
                <a:gd name="T44" fmla="*/ 67 w 118"/>
                <a:gd name="T45" fmla="*/ 91 h 144"/>
                <a:gd name="T46" fmla="*/ 47 w 118"/>
                <a:gd name="T47" fmla="*/ 85 h 144"/>
                <a:gd name="T48" fmla="*/ 33 w 118"/>
                <a:gd name="T49" fmla="*/ 80 h 144"/>
                <a:gd name="T50" fmla="*/ 20 w 118"/>
                <a:gd name="T51" fmla="*/ 73 h 144"/>
                <a:gd name="T52" fmla="*/ 11 w 118"/>
                <a:gd name="T53" fmla="*/ 62 h 144"/>
                <a:gd name="T54" fmla="*/ 8 w 118"/>
                <a:gd name="T55" fmla="*/ 45 h 144"/>
                <a:gd name="T56" fmla="*/ 13 w 118"/>
                <a:gd name="T57" fmla="*/ 25 h 144"/>
                <a:gd name="T58" fmla="*/ 26 w 118"/>
                <a:gd name="T59" fmla="*/ 11 h 144"/>
                <a:gd name="T60" fmla="*/ 44 w 118"/>
                <a:gd name="T61" fmla="*/ 3 h 144"/>
                <a:gd name="T62" fmla="*/ 64 w 118"/>
                <a:gd name="T63" fmla="*/ 0 h 144"/>
                <a:gd name="T64" fmla="*/ 93 w 118"/>
                <a:gd name="T65" fmla="*/ 5 h 144"/>
                <a:gd name="T66" fmla="*/ 118 w 118"/>
                <a:gd name="T67" fmla="*/ 19 h 144"/>
                <a:gd name="T68" fmla="*/ 93 w 118"/>
                <a:gd name="T69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144">
                  <a:moveTo>
                    <a:pt x="93" y="44"/>
                  </a:moveTo>
                  <a:cubicBezTo>
                    <a:pt x="90" y="41"/>
                    <a:pt x="86" y="38"/>
                    <a:pt x="81" y="36"/>
                  </a:cubicBezTo>
                  <a:cubicBezTo>
                    <a:pt x="76" y="33"/>
                    <a:pt x="71" y="32"/>
                    <a:pt x="65" y="32"/>
                  </a:cubicBezTo>
                  <a:cubicBezTo>
                    <a:pt x="61" y="32"/>
                    <a:pt x="57" y="33"/>
                    <a:pt x="54" y="35"/>
                  </a:cubicBezTo>
                  <a:cubicBezTo>
                    <a:pt x="50" y="36"/>
                    <a:pt x="49" y="39"/>
                    <a:pt x="49" y="43"/>
                  </a:cubicBezTo>
                  <a:cubicBezTo>
                    <a:pt x="49" y="47"/>
                    <a:pt x="50" y="49"/>
                    <a:pt x="54" y="51"/>
                  </a:cubicBezTo>
                  <a:cubicBezTo>
                    <a:pt x="58" y="53"/>
                    <a:pt x="65" y="54"/>
                    <a:pt x="73" y="56"/>
                  </a:cubicBezTo>
                  <a:cubicBezTo>
                    <a:pt x="78" y="58"/>
                    <a:pt x="83" y="59"/>
                    <a:pt x="88" y="61"/>
                  </a:cubicBezTo>
                  <a:cubicBezTo>
                    <a:pt x="94" y="63"/>
                    <a:pt x="98" y="66"/>
                    <a:pt x="102" y="69"/>
                  </a:cubicBezTo>
                  <a:cubicBezTo>
                    <a:pt x="107" y="72"/>
                    <a:pt x="110" y="76"/>
                    <a:pt x="112" y="81"/>
                  </a:cubicBezTo>
                  <a:cubicBezTo>
                    <a:pt x="115" y="85"/>
                    <a:pt x="116" y="91"/>
                    <a:pt x="116" y="98"/>
                  </a:cubicBezTo>
                  <a:cubicBezTo>
                    <a:pt x="116" y="106"/>
                    <a:pt x="114" y="113"/>
                    <a:pt x="111" y="119"/>
                  </a:cubicBezTo>
                  <a:cubicBezTo>
                    <a:pt x="108" y="125"/>
                    <a:pt x="103" y="130"/>
                    <a:pt x="98" y="133"/>
                  </a:cubicBezTo>
                  <a:cubicBezTo>
                    <a:pt x="92" y="137"/>
                    <a:pt x="86" y="140"/>
                    <a:pt x="79" y="141"/>
                  </a:cubicBezTo>
                  <a:cubicBezTo>
                    <a:pt x="72" y="143"/>
                    <a:pt x="65" y="144"/>
                    <a:pt x="59" y="144"/>
                  </a:cubicBezTo>
                  <a:cubicBezTo>
                    <a:pt x="48" y="144"/>
                    <a:pt x="37" y="142"/>
                    <a:pt x="26" y="138"/>
                  </a:cubicBezTo>
                  <a:cubicBezTo>
                    <a:pt x="16" y="135"/>
                    <a:pt x="7" y="130"/>
                    <a:pt x="0" y="123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9" y="101"/>
                    <a:pt x="34" y="104"/>
                    <a:pt x="39" y="107"/>
                  </a:cubicBezTo>
                  <a:cubicBezTo>
                    <a:pt x="45" y="110"/>
                    <a:pt x="51" y="112"/>
                    <a:pt x="58" y="112"/>
                  </a:cubicBezTo>
                  <a:cubicBezTo>
                    <a:pt x="61" y="112"/>
                    <a:pt x="65" y="111"/>
                    <a:pt x="68" y="109"/>
                  </a:cubicBezTo>
                  <a:cubicBezTo>
                    <a:pt x="72" y="107"/>
                    <a:pt x="74" y="104"/>
                    <a:pt x="74" y="100"/>
                  </a:cubicBezTo>
                  <a:cubicBezTo>
                    <a:pt x="74" y="96"/>
                    <a:pt x="72" y="93"/>
                    <a:pt x="67" y="91"/>
                  </a:cubicBezTo>
                  <a:cubicBezTo>
                    <a:pt x="63" y="89"/>
                    <a:pt x="56" y="87"/>
                    <a:pt x="47" y="85"/>
                  </a:cubicBezTo>
                  <a:cubicBezTo>
                    <a:pt x="42" y="83"/>
                    <a:pt x="38" y="82"/>
                    <a:pt x="33" y="80"/>
                  </a:cubicBezTo>
                  <a:cubicBezTo>
                    <a:pt x="28" y="78"/>
                    <a:pt x="24" y="76"/>
                    <a:pt x="20" y="73"/>
                  </a:cubicBezTo>
                  <a:cubicBezTo>
                    <a:pt x="17" y="70"/>
                    <a:pt x="14" y="66"/>
                    <a:pt x="11" y="62"/>
                  </a:cubicBezTo>
                  <a:cubicBezTo>
                    <a:pt x="9" y="57"/>
                    <a:pt x="8" y="52"/>
                    <a:pt x="8" y="45"/>
                  </a:cubicBezTo>
                  <a:cubicBezTo>
                    <a:pt x="8" y="37"/>
                    <a:pt x="9" y="30"/>
                    <a:pt x="13" y="25"/>
                  </a:cubicBezTo>
                  <a:cubicBezTo>
                    <a:pt x="16" y="19"/>
                    <a:pt x="21" y="14"/>
                    <a:pt x="26" y="11"/>
                  </a:cubicBezTo>
                  <a:cubicBezTo>
                    <a:pt x="31" y="7"/>
                    <a:pt x="37" y="4"/>
                    <a:pt x="44" y="3"/>
                  </a:cubicBezTo>
                  <a:cubicBezTo>
                    <a:pt x="51" y="1"/>
                    <a:pt x="57" y="0"/>
                    <a:pt x="64" y="0"/>
                  </a:cubicBezTo>
                  <a:cubicBezTo>
                    <a:pt x="74" y="0"/>
                    <a:pt x="84" y="2"/>
                    <a:pt x="93" y="5"/>
                  </a:cubicBezTo>
                  <a:cubicBezTo>
                    <a:pt x="103" y="8"/>
                    <a:pt x="111" y="13"/>
                    <a:pt x="118" y="19"/>
                  </a:cubicBezTo>
                  <a:lnTo>
                    <a:pt x="9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A1CEBB1-01C9-4D21-8C9D-EACCF4DAB5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6" y="1718"/>
              <a:ext cx="273" cy="269"/>
            </a:xfrm>
            <a:custGeom>
              <a:avLst/>
              <a:gdLst>
                <a:gd name="T0" fmla="*/ 27 w 57"/>
                <a:gd name="T1" fmla="*/ 16 h 56"/>
                <a:gd name="T2" fmla="*/ 27 w 57"/>
                <a:gd name="T3" fmla="*/ 0 h 56"/>
                <a:gd name="T4" fmla="*/ 7 w 57"/>
                <a:gd name="T5" fmla="*/ 0 h 56"/>
                <a:gd name="T6" fmla="*/ 0 w 57"/>
                <a:gd name="T7" fmla="*/ 6 h 56"/>
                <a:gd name="T8" fmla="*/ 0 w 57"/>
                <a:gd name="T9" fmla="*/ 49 h 56"/>
                <a:gd name="T10" fmla="*/ 7 w 57"/>
                <a:gd name="T11" fmla="*/ 56 h 56"/>
                <a:gd name="T12" fmla="*/ 50 w 57"/>
                <a:gd name="T13" fmla="*/ 56 h 56"/>
                <a:gd name="T14" fmla="*/ 57 w 57"/>
                <a:gd name="T15" fmla="*/ 49 h 56"/>
                <a:gd name="T16" fmla="*/ 57 w 57"/>
                <a:gd name="T17" fmla="*/ 29 h 56"/>
                <a:gd name="T18" fmla="*/ 40 w 57"/>
                <a:gd name="T19" fmla="*/ 29 h 56"/>
                <a:gd name="T20" fmla="*/ 27 w 57"/>
                <a:gd name="T21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56">
                  <a:moveTo>
                    <a:pt x="27" y="16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3" y="56"/>
                    <a:pt x="7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4" y="56"/>
                    <a:pt x="57" y="53"/>
                    <a:pt x="57" y="4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3" y="29"/>
                    <a:pt x="27" y="23"/>
                    <a:pt x="27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8424690-BE67-4ED7-A6E3-3958D8BCF9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554"/>
              <a:ext cx="268" cy="269"/>
            </a:xfrm>
            <a:custGeom>
              <a:avLst/>
              <a:gdLst>
                <a:gd name="T0" fmla="*/ 56 w 56"/>
                <a:gd name="T1" fmla="*/ 50 h 56"/>
                <a:gd name="T2" fmla="*/ 50 w 56"/>
                <a:gd name="T3" fmla="*/ 56 h 56"/>
                <a:gd name="T4" fmla="*/ 6 w 56"/>
                <a:gd name="T5" fmla="*/ 56 h 56"/>
                <a:gd name="T6" fmla="*/ 0 w 56"/>
                <a:gd name="T7" fmla="*/ 50 h 56"/>
                <a:gd name="T8" fmla="*/ 0 w 56"/>
                <a:gd name="T9" fmla="*/ 7 h 56"/>
                <a:gd name="T10" fmla="*/ 6 w 56"/>
                <a:gd name="T11" fmla="*/ 0 h 56"/>
                <a:gd name="T12" fmla="*/ 50 w 56"/>
                <a:gd name="T13" fmla="*/ 0 h 56"/>
                <a:gd name="T14" fmla="*/ 56 w 56"/>
                <a:gd name="T15" fmla="*/ 7 h 56"/>
                <a:gd name="T16" fmla="*/ 56 w 56"/>
                <a:gd name="T17" fmla="*/ 5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50"/>
                  </a:moveTo>
                  <a:cubicBezTo>
                    <a:pt x="56" y="54"/>
                    <a:pt x="53" y="56"/>
                    <a:pt x="50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3" y="56"/>
                    <a:pt x="0" y="54"/>
                    <a:pt x="0" y="5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lnTo>
                    <a:pt x="56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F3116F5-9B15-4136-AF04-27750CEBB0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839" y="3379127"/>
            <a:ext cx="8281561" cy="359488"/>
          </a:xfrm>
          <a:prstGeom prst="rect">
            <a:avLst/>
          </a:prstGeom>
        </p:spPr>
        <p:txBody>
          <a:bodyPr wrap="square" lIns="91440" tIns="45720" rIns="91440" anchor="t">
            <a:noAutofit/>
          </a:bodyPr>
          <a:lstStyle>
            <a:lvl1pPr marL="0" indent="0">
              <a:buNone/>
              <a:defRPr lang="en-US" sz="2000" cap="none" spc="100" baseline="0" dirty="0" smtClean="0">
                <a:solidFill>
                  <a:schemeClr val="bg1"/>
                </a:solidFill>
                <a:latin typeface="Avenir Next Demi Bold" panose="020B070302020202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/>
            <a:r>
              <a:rPr lang="en-US" dirty="0"/>
              <a:t>Edit Master text styles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E2FE0DE-E99E-4044-895F-F5174FEF55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838" y="1836833"/>
            <a:ext cx="8281562" cy="1505027"/>
          </a:xfrm>
          <a:prstGeom prst="rect">
            <a:avLst/>
          </a:prstGeom>
        </p:spPr>
        <p:txBody>
          <a:bodyPr wrap="square" lIns="91440" tIns="45720" rIns="91440" anchor="b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Avenir Next Demi Bold" panose="020B0703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C870D0-078D-49B2-A2A2-652C2EFE5172}"/>
              </a:ext>
            </a:extLst>
          </p:cNvPr>
          <p:cNvSpPr/>
          <p:nvPr userDrawn="1"/>
        </p:nvSpPr>
        <p:spPr>
          <a:xfrm>
            <a:off x="760249" y="1531706"/>
            <a:ext cx="1902941" cy="64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5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020211-95F3-4C87-828F-B9DABB72A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595"/>
          <a:stretch/>
        </p:blipFill>
        <p:spPr>
          <a:xfrm>
            <a:off x="4270" y="0"/>
            <a:ext cx="121877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F70674-C77A-4D63-AAD9-50AED41577C0}"/>
              </a:ext>
            </a:extLst>
          </p:cNvPr>
          <p:cNvSpPr/>
          <p:nvPr userDrawn="1"/>
        </p:nvSpPr>
        <p:spPr>
          <a:xfrm>
            <a:off x="4270" y="0"/>
            <a:ext cx="1218773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alpha val="76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F3116F5-9B15-4136-AF04-27750CEBB0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839" y="3379127"/>
            <a:ext cx="8281561" cy="359488"/>
          </a:xfrm>
          <a:prstGeom prst="rect">
            <a:avLst/>
          </a:prstGeom>
        </p:spPr>
        <p:txBody>
          <a:bodyPr wrap="square" lIns="91440" tIns="45720" rIns="91440" anchor="t">
            <a:noAutofit/>
          </a:bodyPr>
          <a:lstStyle>
            <a:lvl1pPr marL="0" indent="0">
              <a:buNone/>
              <a:defRPr lang="en-US" sz="2000" cap="none" spc="100" baseline="0" dirty="0" smtClean="0">
                <a:solidFill>
                  <a:schemeClr val="bg1"/>
                </a:solidFill>
                <a:latin typeface="Avenir Next Demi Bold" panose="020B070302020202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/>
            <a:r>
              <a:rPr lang="en-US" dirty="0"/>
              <a:t>Edit Master text styles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E2FE0DE-E99E-4044-895F-F5174FEF55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838" y="1836833"/>
            <a:ext cx="8281562" cy="1505027"/>
          </a:xfrm>
          <a:prstGeom prst="rect">
            <a:avLst/>
          </a:prstGeom>
        </p:spPr>
        <p:txBody>
          <a:bodyPr wrap="square" lIns="91440" tIns="45720" rIns="91440" anchor="b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Avenir Next Demi Bold" panose="020B0703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C870D0-078D-49B2-A2A2-652C2EFE5172}"/>
              </a:ext>
            </a:extLst>
          </p:cNvPr>
          <p:cNvSpPr/>
          <p:nvPr userDrawn="1"/>
        </p:nvSpPr>
        <p:spPr>
          <a:xfrm>
            <a:off x="760249" y="1531706"/>
            <a:ext cx="190294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  <p:grpSp>
        <p:nvGrpSpPr>
          <p:cNvPr id="65" name="Group 4">
            <a:extLst>
              <a:ext uri="{FF2B5EF4-FFF2-40B4-BE49-F238E27FC236}">
                <a16:creationId xmlns:a16="http://schemas.microsoft.com/office/drawing/2014/main" id="{498AFE3A-4F16-4EB6-B576-4253C3BB9C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81010" y="5666358"/>
            <a:ext cx="3489136" cy="550629"/>
            <a:chOff x="0" y="1554"/>
            <a:chExt cx="7680" cy="1212"/>
          </a:xfrm>
        </p:grpSpPr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C6DAA7C8-BC7F-4817-AF2C-BD4117A0B4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756"/>
              <a:ext cx="714" cy="1005"/>
            </a:xfrm>
            <a:custGeom>
              <a:avLst/>
              <a:gdLst>
                <a:gd name="T0" fmla="*/ 108 w 149"/>
                <a:gd name="T1" fmla="*/ 205 h 209"/>
                <a:gd name="T2" fmla="*/ 108 w 149"/>
                <a:gd name="T3" fmla="*/ 187 h 209"/>
                <a:gd name="T4" fmla="*/ 108 w 149"/>
                <a:gd name="T5" fmla="*/ 187 h 209"/>
                <a:gd name="T6" fmla="*/ 89 w 149"/>
                <a:gd name="T7" fmla="*/ 203 h 209"/>
                <a:gd name="T8" fmla="*/ 64 w 149"/>
                <a:gd name="T9" fmla="*/ 209 h 209"/>
                <a:gd name="T10" fmla="*/ 37 w 149"/>
                <a:gd name="T11" fmla="*/ 203 h 209"/>
                <a:gd name="T12" fmla="*/ 16 w 149"/>
                <a:gd name="T13" fmla="*/ 187 h 209"/>
                <a:gd name="T14" fmla="*/ 4 w 149"/>
                <a:gd name="T15" fmla="*/ 164 h 209"/>
                <a:gd name="T16" fmla="*/ 0 w 149"/>
                <a:gd name="T17" fmla="*/ 137 h 209"/>
                <a:gd name="T18" fmla="*/ 4 w 149"/>
                <a:gd name="T19" fmla="*/ 110 h 209"/>
                <a:gd name="T20" fmla="*/ 17 w 149"/>
                <a:gd name="T21" fmla="*/ 88 h 209"/>
                <a:gd name="T22" fmla="*/ 37 w 149"/>
                <a:gd name="T23" fmla="*/ 72 h 209"/>
                <a:gd name="T24" fmla="*/ 63 w 149"/>
                <a:gd name="T25" fmla="*/ 67 h 209"/>
                <a:gd name="T26" fmla="*/ 88 w 149"/>
                <a:gd name="T27" fmla="*/ 72 h 209"/>
                <a:gd name="T28" fmla="*/ 104 w 149"/>
                <a:gd name="T29" fmla="*/ 85 h 209"/>
                <a:gd name="T30" fmla="*/ 105 w 149"/>
                <a:gd name="T31" fmla="*/ 85 h 209"/>
                <a:gd name="T32" fmla="*/ 105 w 149"/>
                <a:gd name="T33" fmla="*/ 0 h 209"/>
                <a:gd name="T34" fmla="*/ 149 w 149"/>
                <a:gd name="T35" fmla="*/ 0 h 209"/>
                <a:gd name="T36" fmla="*/ 149 w 149"/>
                <a:gd name="T37" fmla="*/ 205 h 209"/>
                <a:gd name="T38" fmla="*/ 108 w 149"/>
                <a:gd name="T39" fmla="*/ 205 h 209"/>
                <a:gd name="T40" fmla="*/ 107 w 149"/>
                <a:gd name="T41" fmla="*/ 137 h 209"/>
                <a:gd name="T42" fmla="*/ 104 w 149"/>
                <a:gd name="T43" fmla="*/ 125 h 209"/>
                <a:gd name="T44" fmla="*/ 98 w 149"/>
                <a:gd name="T45" fmla="*/ 114 h 209"/>
                <a:gd name="T46" fmla="*/ 88 w 149"/>
                <a:gd name="T47" fmla="*/ 106 h 209"/>
                <a:gd name="T48" fmla="*/ 74 w 149"/>
                <a:gd name="T49" fmla="*/ 103 h 209"/>
                <a:gd name="T50" fmla="*/ 60 w 149"/>
                <a:gd name="T51" fmla="*/ 106 h 209"/>
                <a:gd name="T52" fmla="*/ 50 w 149"/>
                <a:gd name="T53" fmla="*/ 113 h 209"/>
                <a:gd name="T54" fmla="*/ 44 w 149"/>
                <a:gd name="T55" fmla="*/ 124 h 209"/>
                <a:gd name="T56" fmla="*/ 42 w 149"/>
                <a:gd name="T57" fmla="*/ 137 h 209"/>
                <a:gd name="T58" fmla="*/ 44 w 149"/>
                <a:gd name="T59" fmla="*/ 150 h 209"/>
                <a:gd name="T60" fmla="*/ 50 w 149"/>
                <a:gd name="T61" fmla="*/ 161 h 209"/>
                <a:gd name="T62" fmla="*/ 60 w 149"/>
                <a:gd name="T63" fmla="*/ 169 h 209"/>
                <a:gd name="T64" fmla="*/ 74 w 149"/>
                <a:gd name="T65" fmla="*/ 172 h 209"/>
                <a:gd name="T66" fmla="*/ 88 w 149"/>
                <a:gd name="T67" fmla="*/ 169 h 209"/>
                <a:gd name="T68" fmla="*/ 98 w 149"/>
                <a:gd name="T69" fmla="*/ 161 h 209"/>
                <a:gd name="T70" fmla="*/ 104 w 149"/>
                <a:gd name="T71" fmla="*/ 150 h 209"/>
                <a:gd name="T72" fmla="*/ 107 w 149"/>
                <a:gd name="T73" fmla="*/ 13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209">
                  <a:moveTo>
                    <a:pt x="108" y="205"/>
                  </a:moveTo>
                  <a:cubicBezTo>
                    <a:pt x="108" y="187"/>
                    <a:pt x="108" y="187"/>
                    <a:pt x="108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3" y="194"/>
                    <a:pt x="97" y="200"/>
                    <a:pt x="89" y="203"/>
                  </a:cubicBezTo>
                  <a:cubicBezTo>
                    <a:pt x="81" y="207"/>
                    <a:pt x="73" y="209"/>
                    <a:pt x="64" y="209"/>
                  </a:cubicBezTo>
                  <a:cubicBezTo>
                    <a:pt x="54" y="209"/>
                    <a:pt x="45" y="207"/>
                    <a:pt x="37" y="203"/>
                  </a:cubicBezTo>
                  <a:cubicBezTo>
                    <a:pt x="29" y="199"/>
                    <a:pt x="22" y="194"/>
                    <a:pt x="16" y="187"/>
                  </a:cubicBezTo>
                  <a:cubicBezTo>
                    <a:pt x="11" y="180"/>
                    <a:pt x="7" y="173"/>
                    <a:pt x="4" y="164"/>
                  </a:cubicBezTo>
                  <a:cubicBezTo>
                    <a:pt x="1" y="156"/>
                    <a:pt x="0" y="147"/>
                    <a:pt x="0" y="137"/>
                  </a:cubicBezTo>
                  <a:cubicBezTo>
                    <a:pt x="0" y="128"/>
                    <a:pt x="1" y="119"/>
                    <a:pt x="4" y="110"/>
                  </a:cubicBezTo>
                  <a:cubicBezTo>
                    <a:pt x="7" y="102"/>
                    <a:pt x="11" y="94"/>
                    <a:pt x="17" y="88"/>
                  </a:cubicBezTo>
                  <a:cubicBezTo>
                    <a:pt x="22" y="81"/>
                    <a:pt x="29" y="76"/>
                    <a:pt x="37" y="72"/>
                  </a:cubicBezTo>
                  <a:cubicBezTo>
                    <a:pt x="45" y="68"/>
                    <a:pt x="53" y="67"/>
                    <a:pt x="63" y="67"/>
                  </a:cubicBezTo>
                  <a:cubicBezTo>
                    <a:pt x="73" y="67"/>
                    <a:pt x="81" y="68"/>
                    <a:pt x="88" y="72"/>
                  </a:cubicBezTo>
                  <a:cubicBezTo>
                    <a:pt x="95" y="76"/>
                    <a:pt x="100" y="80"/>
                    <a:pt x="104" y="85"/>
                  </a:cubicBezTo>
                  <a:cubicBezTo>
                    <a:pt x="105" y="85"/>
                    <a:pt x="105" y="85"/>
                    <a:pt x="105" y="85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205"/>
                    <a:pt x="149" y="205"/>
                    <a:pt x="149" y="205"/>
                  </a:cubicBezTo>
                  <a:cubicBezTo>
                    <a:pt x="108" y="205"/>
                    <a:pt x="108" y="205"/>
                    <a:pt x="108" y="205"/>
                  </a:cubicBezTo>
                  <a:close/>
                  <a:moveTo>
                    <a:pt x="107" y="137"/>
                  </a:moveTo>
                  <a:cubicBezTo>
                    <a:pt x="107" y="133"/>
                    <a:pt x="106" y="129"/>
                    <a:pt x="104" y="125"/>
                  </a:cubicBezTo>
                  <a:cubicBezTo>
                    <a:pt x="103" y="121"/>
                    <a:pt x="101" y="117"/>
                    <a:pt x="98" y="114"/>
                  </a:cubicBezTo>
                  <a:cubicBezTo>
                    <a:pt x="95" y="110"/>
                    <a:pt x="92" y="108"/>
                    <a:pt x="88" y="106"/>
                  </a:cubicBezTo>
                  <a:cubicBezTo>
                    <a:pt x="84" y="104"/>
                    <a:pt x="79" y="103"/>
                    <a:pt x="74" y="103"/>
                  </a:cubicBezTo>
                  <a:cubicBezTo>
                    <a:pt x="69" y="103"/>
                    <a:pt x="64" y="104"/>
                    <a:pt x="60" y="106"/>
                  </a:cubicBezTo>
                  <a:cubicBezTo>
                    <a:pt x="56" y="108"/>
                    <a:pt x="53" y="110"/>
                    <a:pt x="50" y="113"/>
                  </a:cubicBezTo>
                  <a:cubicBezTo>
                    <a:pt x="48" y="117"/>
                    <a:pt x="46" y="120"/>
                    <a:pt x="44" y="124"/>
                  </a:cubicBezTo>
                  <a:cubicBezTo>
                    <a:pt x="43" y="129"/>
                    <a:pt x="42" y="133"/>
                    <a:pt x="42" y="137"/>
                  </a:cubicBezTo>
                  <a:cubicBezTo>
                    <a:pt x="42" y="141"/>
                    <a:pt x="43" y="146"/>
                    <a:pt x="44" y="150"/>
                  </a:cubicBezTo>
                  <a:cubicBezTo>
                    <a:pt x="46" y="154"/>
                    <a:pt x="48" y="158"/>
                    <a:pt x="50" y="161"/>
                  </a:cubicBezTo>
                  <a:cubicBezTo>
                    <a:pt x="53" y="164"/>
                    <a:pt x="56" y="167"/>
                    <a:pt x="60" y="169"/>
                  </a:cubicBezTo>
                  <a:cubicBezTo>
                    <a:pt x="64" y="171"/>
                    <a:pt x="69" y="172"/>
                    <a:pt x="74" y="172"/>
                  </a:cubicBezTo>
                  <a:cubicBezTo>
                    <a:pt x="79" y="172"/>
                    <a:pt x="84" y="171"/>
                    <a:pt x="88" y="169"/>
                  </a:cubicBezTo>
                  <a:cubicBezTo>
                    <a:pt x="92" y="167"/>
                    <a:pt x="95" y="164"/>
                    <a:pt x="98" y="161"/>
                  </a:cubicBezTo>
                  <a:cubicBezTo>
                    <a:pt x="101" y="158"/>
                    <a:pt x="103" y="154"/>
                    <a:pt x="104" y="150"/>
                  </a:cubicBezTo>
                  <a:cubicBezTo>
                    <a:pt x="106" y="146"/>
                    <a:pt x="107" y="142"/>
                    <a:pt x="107" y="137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3F1F3F0B-9F5A-4191-8F00-5F0D212699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1" y="2073"/>
              <a:ext cx="618" cy="683"/>
            </a:xfrm>
            <a:custGeom>
              <a:avLst/>
              <a:gdLst>
                <a:gd name="T0" fmla="*/ 7 w 129"/>
                <a:gd name="T1" fmla="*/ 23 h 142"/>
                <a:gd name="T2" fmla="*/ 35 w 129"/>
                <a:gd name="T3" fmla="*/ 6 h 142"/>
                <a:gd name="T4" fmla="*/ 67 w 129"/>
                <a:gd name="T5" fmla="*/ 0 h 142"/>
                <a:gd name="T6" fmla="*/ 96 w 129"/>
                <a:gd name="T7" fmla="*/ 4 h 142"/>
                <a:gd name="T8" fmla="*/ 115 w 129"/>
                <a:gd name="T9" fmla="*/ 17 h 142"/>
                <a:gd name="T10" fmla="*/ 126 w 129"/>
                <a:gd name="T11" fmla="*/ 40 h 142"/>
                <a:gd name="T12" fmla="*/ 129 w 129"/>
                <a:gd name="T13" fmla="*/ 71 h 142"/>
                <a:gd name="T14" fmla="*/ 129 w 129"/>
                <a:gd name="T15" fmla="*/ 139 h 142"/>
                <a:gd name="T16" fmla="*/ 88 w 129"/>
                <a:gd name="T17" fmla="*/ 139 h 142"/>
                <a:gd name="T18" fmla="*/ 88 w 129"/>
                <a:gd name="T19" fmla="*/ 125 h 142"/>
                <a:gd name="T20" fmla="*/ 88 w 129"/>
                <a:gd name="T21" fmla="*/ 125 h 142"/>
                <a:gd name="T22" fmla="*/ 72 w 129"/>
                <a:gd name="T23" fmla="*/ 138 h 142"/>
                <a:gd name="T24" fmla="*/ 49 w 129"/>
                <a:gd name="T25" fmla="*/ 142 h 142"/>
                <a:gd name="T26" fmla="*/ 33 w 129"/>
                <a:gd name="T27" fmla="*/ 140 h 142"/>
                <a:gd name="T28" fmla="*/ 17 w 129"/>
                <a:gd name="T29" fmla="*/ 133 h 142"/>
                <a:gd name="T30" fmla="*/ 5 w 129"/>
                <a:gd name="T31" fmla="*/ 120 h 142"/>
                <a:gd name="T32" fmla="*/ 0 w 129"/>
                <a:gd name="T33" fmla="*/ 100 h 142"/>
                <a:gd name="T34" fmla="*/ 8 w 129"/>
                <a:gd name="T35" fmla="*/ 77 h 142"/>
                <a:gd name="T36" fmla="*/ 29 w 129"/>
                <a:gd name="T37" fmla="*/ 63 h 142"/>
                <a:gd name="T38" fmla="*/ 57 w 129"/>
                <a:gd name="T39" fmla="*/ 56 h 142"/>
                <a:gd name="T40" fmla="*/ 87 w 129"/>
                <a:gd name="T41" fmla="*/ 55 h 142"/>
                <a:gd name="T42" fmla="*/ 87 w 129"/>
                <a:gd name="T43" fmla="*/ 53 h 142"/>
                <a:gd name="T44" fmla="*/ 80 w 129"/>
                <a:gd name="T45" fmla="*/ 38 h 142"/>
                <a:gd name="T46" fmla="*/ 63 w 129"/>
                <a:gd name="T47" fmla="*/ 33 h 142"/>
                <a:gd name="T48" fmla="*/ 44 w 129"/>
                <a:gd name="T49" fmla="*/ 37 h 142"/>
                <a:gd name="T50" fmla="*/ 29 w 129"/>
                <a:gd name="T51" fmla="*/ 47 h 142"/>
                <a:gd name="T52" fmla="*/ 7 w 129"/>
                <a:gd name="T53" fmla="*/ 23 h 142"/>
                <a:gd name="T54" fmla="*/ 88 w 129"/>
                <a:gd name="T55" fmla="*/ 81 h 142"/>
                <a:gd name="T56" fmla="*/ 83 w 129"/>
                <a:gd name="T57" fmla="*/ 81 h 142"/>
                <a:gd name="T58" fmla="*/ 68 w 129"/>
                <a:gd name="T59" fmla="*/ 81 h 142"/>
                <a:gd name="T60" fmla="*/ 55 w 129"/>
                <a:gd name="T61" fmla="*/ 84 h 142"/>
                <a:gd name="T62" fmla="*/ 45 w 129"/>
                <a:gd name="T63" fmla="*/ 89 h 142"/>
                <a:gd name="T64" fmla="*/ 41 w 129"/>
                <a:gd name="T65" fmla="*/ 99 h 142"/>
                <a:gd name="T66" fmla="*/ 43 w 129"/>
                <a:gd name="T67" fmla="*/ 105 h 142"/>
                <a:gd name="T68" fmla="*/ 48 w 129"/>
                <a:gd name="T69" fmla="*/ 110 h 142"/>
                <a:gd name="T70" fmla="*/ 54 w 129"/>
                <a:gd name="T71" fmla="*/ 112 h 142"/>
                <a:gd name="T72" fmla="*/ 61 w 129"/>
                <a:gd name="T73" fmla="*/ 113 h 142"/>
                <a:gd name="T74" fmla="*/ 81 w 129"/>
                <a:gd name="T75" fmla="*/ 105 h 142"/>
                <a:gd name="T76" fmla="*/ 88 w 129"/>
                <a:gd name="T77" fmla="*/ 85 h 142"/>
                <a:gd name="T78" fmla="*/ 88 w 129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142">
                  <a:moveTo>
                    <a:pt x="7" y="23"/>
                  </a:moveTo>
                  <a:cubicBezTo>
                    <a:pt x="15" y="15"/>
                    <a:pt x="24" y="10"/>
                    <a:pt x="35" y="6"/>
                  </a:cubicBezTo>
                  <a:cubicBezTo>
                    <a:pt x="45" y="2"/>
                    <a:pt x="56" y="0"/>
                    <a:pt x="67" y="0"/>
                  </a:cubicBezTo>
                  <a:cubicBezTo>
                    <a:pt x="78" y="0"/>
                    <a:pt x="88" y="2"/>
                    <a:pt x="96" y="4"/>
                  </a:cubicBezTo>
                  <a:cubicBezTo>
                    <a:pt x="104" y="7"/>
                    <a:pt x="110" y="11"/>
                    <a:pt x="115" y="17"/>
                  </a:cubicBezTo>
                  <a:cubicBezTo>
                    <a:pt x="120" y="23"/>
                    <a:pt x="123" y="31"/>
                    <a:pt x="126" y="40"/>
                  </a:cubicBezTo>
                  <a:cubicBezTo>
                    <a:pt x="128" y="48"/>
                    <a:pt x="129" y="59"/>
                    <a:pt x="129" y="71"/>
                  </a:cubicBezTo>
                  <a:cubicBezTo>
                    <a:pt x="129" y="139"/>
                    <a:pt x="129" y="139"/>
                    <a:pt x="129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4" y="130"/>
                    <a:pt x="79" y="135"/>
                    <a:pt x="72" y="138"/>
                  </a:cubicBezTo>
                  <a:cubicBezTo>
                    <a:pt x="65" y="141"/>
                    <a:pt x="58" y="142"/>
                    <a:pt x="49" y="142"/>
                  </a:cubicBezTo>
                  <a:cubicBezTo>
                    <a:pt x="44" y="142"/>
                    <a:pt x="38" y="142"/>
                    <a:pt x="33" y="140"/>
                  </a:cubicBezTo>
                  <a:cubicBezTo>
                    <a:pt x="27" y="139"/>
                    <a:pt x="22" y="137"/>
                    <a:pt x="17" y="133"/>
                  </a:cubicBezTo>
                  <a:cubicBezTo>
                    <a:pt x="12" y="130"/>
                    <a:pt x="8" y="126"/>
                    <a:pt x="5" y="120"/>
                  </a:cubicBezTo>
                  <a:cubicBezTo>
                    <a:pt x="2" y="115"/>
                    <a:pt x="0" y="108"/>
                    <a:pt x="0" y="100"/>
                  </a:cubicBezTo>
                  <a:cubicBezTo>
                    <a:pt x="0" y="91"/>
                    <a:pt x="3" y="83"/>
                    <a:pt x="8" y="77"/>
                  </a:cubicBezTo>
                  <a:cubicBezTo>
                    <a:pt x="14" y="71"/>
                    <a:pt x="21" y="66"/>
                    <a:pt x="29" y="63"/>
                  </a:cubicBezTo>
                  <a:cubicBezTo>
                    <a:pt x="37" y="60"/>
                    <a:pt x="47" y="58"/>
                    <a:pt x="57" y="56"/>
                  </a:cubicBezTo>
                  <a:cubicBezTo>
                    <a:pt x="67" y="55"/>
                    <a:pt x="77" y="55"/>
                    <a:pt x="87" y="55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46"/>
                    <a:pt x="85" y="41"/>
                    <a:pt x="80" y="38"/>
                  </a:cubicBezTo>
                  <a:cubicBezTo>
                    <a:pt x="75" y="35"/>
                    <a:pt x="70" y="33"/>
                    <a:pt x="63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9" y="40"/>
                    <a:pt x="34" y="43"/>
                    <a:pt x="29" y="47"/>
                  </a:cubicBezTo>
                  <a:lnTo>
                    <a:pt x="7" y="23"/>
                  </a:lnTo>
                  <a:close/>
                  <a:moveTo>
                    <a:pt x="88" y="81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78" y="81"/>
                    <a:pt x="73" y="81"/>
                    <a:pt x="68" y="81"/>
                  </a:cubicBezTo>
                  <a:cubicBezTo>
                    <a:pt x="63" y="82"/>
                    <a:pt x="59" y="82"/>
                    <a:pt x="55" y="84"/>
                  </a:cubicBezTo>
                  <a:cubicBezTo>
                    <a:pt x="51" y="85"/>
                    <a:pt x="48" y="87"/>
                    <a:pt x="45" y="89"/>
                  </a:cubicBezTo>
                  <a:cubicBezTo>
                    <a:pt x="43" y="92"/>
                    <a:pt x="41" y="95"/>
                    <a:pt x="41" y="99"/>
                  </a:cubicBezTo>
                  <a:cubicBezTo>
                    <a:pt x="41" y="101"/>
                    <a:pt x="42" y="104"/>
                    <a:pt x="43" y="105"/>
                  </a:cubicBezTo>
                  <a:cubicBezTo>
                    <a:pt x="44" y="107"/>
                    <a:pt x="46" y="109"/>
                    <a:pt x="48" y="110"/>
                  </a:cubicBezTo>
                  <a:cubicBezTo>
                    <a:pt x="49" y="111"/>
                    <a:pt x="51" y="112"/>
                    <a:pt x="54" y="112"/>
                  </a:cubicBezTo>
                  <a:cubicBezTo>
                    <a:pt x="56" y="112"/>
                    <a:pt x="58" y="113"/>
                    <a:pt x="61" y="113"/>
                  </a:cubicBezTo>
                  <a:cubicBezTo>
                    <a:pt x="70" y="113"/>
                    <a:pt x="76" y="110"/>
                    <a:pt x="81" y="105"/>
                  </a:cubicBezTo>
                  <a:cubicBezTo>
                    <a:pt x="86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7">
              <a:extLst>
                <a:ext uri="{FF2B5EF4-FFF2-40B4-BE49-F238E27FC236}">
                  <a16:creationId xmlns:a16="http://schemas.microsoft.com/office/drawing/2014/main" id="{B88DEE0A-FBCE-41A3-8BD9-E3D4327433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2" y="1924"/>
              <a:ext cx="461" cy="832"/>
            </a:xfrm>
            <a:custGeom>
              <a:avLst/>
              <a:gdLst>
                <a:gd name="T0" fmla="*/ 65 w 96"/>
                <a:gd name="T1" fmla="*/ 68 h 173"/>
                <a:gd name="T2" fmla="*/ 65 w 96"/>
                <a:gd name="T3" fmla="*/ 120 h 173"/>
                <a:gd name="T4" fmla="*/ 68 w 96"/>
                <a:gd name="T5" fmla="*/ 134 h 173"/>
                <a:gd name="T6" fmla="*/ 81 w 96"/>
                <a:gd name="T7" fmla="*/ 139 h 173"/>
                <a:gd name="T8" fmla="*/ 88 w 96"/>
                <a:gd name="T9" fmla="*/ 139 h 173"/>
                <a:gd name="T10" fmla="*/ 94 w 96"/>
                <a:gd name="T11" fmla="*/ 137 h 173"/>
                <a:gd name="T12" fmla="*/ 95 w 96"/>
                <a:gd name="T13" fmla="*/ 169 h 173"/>
                <a:gd name="T14" fmla="*/ 83 w 96"/>
                <a:gd name="T15" fmla="*/ 172 h 173"/>
                <a:gd name="T16" fmla="*/ 69 w 96"/>
                <a:gd name="T17" fmla="*/ 173 h 173"/>
                <a:gd name="T18" fmla="*/ 46 w 96"/>
                <a:gd name="T19" fmla="*/ 170 h 173"/>
                <a:gd name="T20" fmla="*/ 32 w 96"/>
                <a:gd name="T21" fmla="*/ 160 h 173"/>
                <a:gd name="T22" fmla="*/ 24 w 96"/>
                <a:gd name="T23" fmla="*/ 145 h 173"/>
                <a:gd name="T24" fmla="*/ 21 w 96"/>
                <a:gd name="T25" fmla="*/ 125 h 173"/>
                <a:gd name="T26" fmla="*/ 21 w 96"/>
                <a:gd name="T27" fmla="*/ 68 h 173"/>
                <a:gd name="T28" fmla="*/ 0 w 96"/>
                <a:gd name="T29" fmla="*/ 68 h 173"/>
                <a:gd name="T30" fmla="*/ 0 w 96"/>
                <a:gd name="T31" fmla="*/ 35 h 173"/>
                <a:gd name="T32" fmla="*/ 21 w 96"/>
                <a:gd name="T33" fmla="*/ 35 h 173"/>
                <a:gd name="T34" fmla="*/ 21 w 96"/>
                <a:gd name="T35" fmla="*/ 0 h 173"/>
                <a:gd name="T36" fmla="*/ 65 w 96"/>
                <a:gd name="T37" fmla="*/ 0 h 173"/>
                <a:gd name="T38" fmla="*/ 65 w 96"/>
                <a:gd name="T39" fmla="*/ 35 h 173"/>
                <a:gd name="T40" fmla="*/ 96 w 96"/>
                <a:gd name="T41" fmla="*/ 35 h 173"/>
                <a:gd name="T42" fmla="*/ 96 w 96"/>
                <a:gd name="T43" fmla="*/ 68 h 173"/>
                <a:gd name="T44" fmla="*/ 65 w 96"/>
                <a:gd name="T45" fmla="*/ 6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173">
                  <a:moveTo>
                    <a:pt x="65" y="68"/>
                  </a:moveTo>
                  <a:cubicBezTo>
                    <a:pt x="65" y="120"/>
                    <a:pt x="65" y="120"/>
                    <a:pt x="65" y="120"/>
                  </a:cubicBezTo>
                  <a:cubicBezTo>
                    <a:pt x="65" y="126"/>
                    <a:pt x="66" y="131"/>
                    <a:pt x="68" y="134"/>
                  </a:cubicBezTo>
                  <a:cubicBezTo>
                    <a:pt x="71" y="138"/>
                    <a:pt x="75" y="139"/>
                    <a:pt x="81" y="139"/>
                  </a:cubicBezTo>
                  <a:cubicBezTo>
                    <a:pt x="84" y="139"/>
                    <a:pt x="86" y="139"/>
                    <a:pt x="88" y="139"/>
                  </a:cubicBezTo>
                  <a:cubicBezTo>
                    <a:pt x="91" y="138"/>
                    <a:pt x="93" y="138"/>
                    <a:pt x="94" y="137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2" y="170"/>
                    <a:pt x="88" y="171"/>
                    <a:pt x="83" y="172"/>
                  </a:cubicBezTo>
                  <a:cubicBezTo>
                    <a:pt x="79" y="173"/>
                    <a:pt x="74" y="173"/>
                    <a:pt x="69" y="173"/>
                  </a:cubicBezTo>
                  <a:cubicBezTo>
                    <a:pt x="60" y="173"/>
                    <a:pt x="53" y="172"/>
                    <a:pt x="46" y="170"/>
                  </a:cubicBezTo>
                  <a:cubicBezTo>
                    <a:pt x="40" y="168"/>
                    <a:pt x="35" y="165"/>
                    <a:pt x="32" y="160"/>
                  </a:cubicBezTo>
                  <a:cubicBezTo>
                    <a:pt x="28" y="156"/>
                    <a:pt x="25" y="151"/>
                    <a:pt x="24" y="145"/>
                  </a:cubicBezTo>
                  <a:cubicBezTo>
                    <a:pt x="22" y="139"/>
                    <a:pt x="21" y="133"/>
                    <a:pt x="21" y="12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65" y="68"/>
                    <a:pt x="65" y="68"/>
                    <a:pt x="65" y="68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5623DAF7-63DF-4A0B-A0AC-366ED608B8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04" y="2073"/>
              <a:ext cx="618" cy="683"/>
            </a:xfrm>
            <a:custGeom>
              <a:avLst/>
              <a:gdLst>
                <a:gd name="T0" fmla="*/ 7 w 129"/>
                <a:gd name="T1" fmla="*/ 23 h 142"/>
                <a:gd name="T2" fmla="*/ 34 w 129"/>
                <a:gd name="T3" fmla="*/ 6 h 142"/>
                <a:gd name="T4" fmla="*/ 67 w 129"/>
                <a:gd name="T5" fmla="*/ 0 h 142"/>
                <a:gd name="T6" fmla="*/ 95 w 129"/>
                <a:gd name="T7" fmla="*/ 4 h 142"/>
                <a:gd name="T8" fmla="*/ 115 w 129"/>
                <a:gd name="T9" fmla="*/ 17 h 142"/>
                <a:gd name="T10" fmla="*/ 125 w 129"/>
                <a:gd name="T11" fmla="*/ 40 h 142"/>
                <a:gd name="T12" fmla="*/ 129 w 129"/>
                <a:gd name="T13" fmla="*/ 71 h 142"/>
                <a:gd name="T14" fmla="*/ 129 w 129"/>
                <a:gd name="T15" fmla="*/ 139 h 142"/>
                <a:gd name="T16" fmla="*/ 88 w 129"/>
                <a:gd name="T17" fmla="*/ 139 h 142"/>
                <a:gd name="T18" fmla="*/ 88 w 129"/>
                <a:gd name="T19" fmla="*/ 125 h 142"/>
                <a:gd name="T20" fmla="*/ 87 w 129"/>
                <a:gd name="T21" fmla="*/ 125 h 142"/>
                <a:gd name="T22" fmla="*/ 72 w 129"/>
                <a:gd name="T23" fmla="*/ 138 h 142"/>
                <a:gd name="T24" fmla="*/ 49 w 129"/>
                <a:gd name="T25" fmla="*/ 142 h 142"/>
                <a:gd name="T26" fmla="*/ 32 w 129"/>
                <a:gd name="T27" fmla="*/ 140 h 142"/>
                <a:gd name="T28" fmla="*/ 16 w 129"/>
                <a:gd name="T29" fmla="*/ 133 h 142"/>
                <a:gd name="T30" fmla="*/ 5 w 129"/>
                <a:gd name="T31" fmla="*/ 120 h 142"/>
                <a:gd name="T32" fmla="*/ 0 w 129"/>
                <a:gd name="T33" fmla="*/ 100 h 142"/>
                <a:gd name="T34" fmla="*/ 8 w 129"/>
                <a:gd name="T35" fmla="*/ 77 h 142"/>
                <a:gd name="T36" fmla="*/ 29 w 129"/>
                <a:gd name="T37" fmla="*/ 63 h 142"/>
                <a:gd name="T38" fmla="*/ 57 w 129"/>
                <a:gd name="T39" fmla="*/ 56 h 142"/>
                <a:gd name="T40" fmla="*/ 87 w 129"/>
                <a:gd name="T41" fmla="*/ 55 h 142"/>
                <a:gd name="T42" fmla="*/ 87 w 129"/>
                <a:gd name="T43" fmla="*/ 53 h 142"/>
                <a:gd name="T44" fmla="*/ 80 w 129"/>
                <a:gd name="T45" fmla="*/ 38 h 142"/>
                <a:gd name="T46" fmla="*/ 62 w 129"/>
                <a:gd name="T47" fmla="*/ 33 h 142"/>
                <a:gd name="T48" fmla="*/ 44 w 129"/>
                <a:gd name="T49" fmla="*/ 37 h 142"/>
                <a:gd name="T50" fmla="*/ 29 w 129"/>
                <a:gd name="T51" fmla="*/ 47 h 142"/>
                <a:gd name="T52" fmla="*/ 7 w 129"/>
                <a:gd name="T53" fmla="*/ 23 h 142"/>
                <a:gd name="T54" fmla="*/ 88 w 129"/>
                <a:gd name="T55" fmla="*/ 81 h 142"/>
                <a:gd name="T56" fmla="*/ 82 w 129"/>
                <a:gd name="T57" fmla="*/ 81 h 142"/>
                <a:gd name="T58" fmla="*/ 68 w 129"/>
                <a:gd name="T59" fmla="*/ 81 h 142"/>
                <a:gd name="T60" fmla="*/ 54 w 129"/>
                <a:gd name="T61" fmla="*/ 84 h 142"/>
                <a:gd name="T62" fmla="*/ 45 w 129"/>
                <a:gd name="T63" fmla="*/ 89 h 142"/>
                <a:gd name="T64" fmla="*/ 41 w 129"/>
                <a:gd name="T65" fmla="*/ 99 h 142"/>
                <a:gd name="T66" fmla="*/ 43 w 129"/>
                <a:gd name="T67" fmla="*/ 105 h 142"/>
                <a:gd name="T68" fmla="*/ 47 w 129"/>
                <a:gd name="T69" fmla="*/ 110 h 142"/>
                <a:gd name="T70" fmla="*/ 53 w 129"/>
                <a:gd name="T71" fmla="*/ 112 h 142"/>
                <a:gd name="T72" fmla="*/ 60 w 129"/>
                <a:gd name="T73" fmla="*/ 113 h 142"/>
                <a:gd name="T74" fmla="*/ 81 w 129"/>
                <a:gd name="T75" fmla="*/ 105 h 142"/>
                <a:gd name="T76" fmla="*/ 88 w 129"/>
                <a:gd name="T77" fmla="*/ 85 h 142"/>
                <a:gd name="T78" fmla="*/ 88 w 129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142">
                  <a:moveTo>
                    <a:pt x="7" y="23"/>
                  </a:moveTo>
                  <a:cubicBezTo>
                    <a:pt x="14" y="15"/>
                    <a:pt x="24" y="10"/>
                    <a:pt x="34" y="6"/>
                  </a:cubicBezTo>
                  <a:cubicBezTo>
                    <a:pt x="45" y="2"/>
                    <a:pt x="56" y="0"/>
                    <a:pt x="67" y="0"/>
                  </a:cubicBezTo>
                  <a:cubicBezTo>
                    <a:pt x="78" y="0"/>
                    <a:pt x="88" y="2"/>
                    <a:pt x="95" y="4"/>
                  </a:cubicBezTo>
                  <a:cubicBezTo>
                    <a:pt x="103" y="7"/>
                    <a:pt x="110" y="11"/>
                    <a:pt x="115" y="17"/>
                  </a:cubicBezTo>
                  <a:cubicBezTo>
                    <a:pt x="119" y="23"/>
                    <a:pt x="123" y="31"/>
                    <a:pt x="125" y="40"/>
                  </a:cubicBezTo>
                  <a:cubicBezTo>
                    <a:pt x="127" y="48"/>
                    <a:pt x="129" y="59"/>
                    <a:pt x="129" y="71"/>
                  </a:cubicBezTo>
                  <a:cubicBezTo>
                    <a:pt x="129" y="139"/>
                    <a:pt x="129" y="139"/>
                    <a:pt x="129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4" y="130"/>
                    <a:pt x="79" y="135"/>
                    <a:pt x="72" y="138"/>
                  </a:cubicBezTo>
                  <a:cubicBezTo>
                    <a:pt x="65" y="141"/>
                    <a:pt x="57" y="142"/>
                    <a:pt x="49" y="142"/>
                  </a:cubicBezTo>
                  <a:cubicBezTo>
                    <a:pt x="44" y="142"/>
                    <a:pt x="38" y="142"/>
                    <a:pt x="32" y="140"/>
                  </a:cubicBezTo>
                  <a:cubicBezTo>
                    <a:pt x="26" y="139"/>
                    <a:pt x="21" y="137"/>
                    <a:pt x="16" y="133"/>
                  </a:cubicBezTo>
                  <a:cubicBezTo>
                    <a:pt x="12" y="130"/>
                    <a:pt x="8" y="126"/>
                    <a:pt x="5" y="120"/>
                  </a:cubicBezTo>
                  <a:cubicBezTo>
                    <a:pt x="2" y="115"/>
                    <a:pt x="0" y="108"/>
                    <a:pt x="0" y="100"/>
                  </a:cubicBezTo>
                  <a:cubicBezTo>
                    <a:pt x="0" y="91"/>
                    <a:pt x="3" y="83"/>
                    <a:pt x="8" y="77"/>
                  </a:cubicBezTo>
                  <a:cubicBezTo>
                    <a:pt x="13" y="71"/>
                    <a:pt x="20" y="66"/>
                    <a:pt x="29" y="63"/>
                  </a:cubicBezTo>
                  <a:cubicBezTo>
                    <a:pt x="37" y="60"/>
                    <a:pt x="46" y="58"/>
                    <a:pt x="57" y="56"/>
                  </a:cubicBezTo>
                  <a:cubicBezTo>
                    <a:pt x="67" y="55"/>
                    <a:pt x="77" y="55"/>
                    <a:pt x="87" y="55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46"/>
                    <a:pt x="84" y="41"/>
                    <a:pt x="80" y="38"/>
                  </a:cubicBezTo>
                  <a:cubicBezTo>
                    <a:pt x="75" y="35"/>
                    <a:pt x="69" y="33"/>
                    <a:pt x="62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8" y="40"/>
                    <a:pt x="33" y="43"/>
                    <a:pt x="29" y="47"/>
                  </a:cubicBezTo>
                  <a:lnTo>
                    <a:pt x="7" y="23"/>
                  </a:lnTo>
                  <a:close/>
                  <a:moveTo>
                    <a:pt x="88" y="81"/>
                  </a:moveTo>
                  <a:cubicBezTo>
                    <a:pt x="82" y="81"/>
                    <a:pt x="82" y="81"/>
                    <a:pt x="82" y="81"/>
                  </a:cubicBezTo>
                  <a:cubicBezTo>
                    <a:pt x="77" y="81"/>
                    <a:pt x="73" y="81"/>
                    <a:pt x="68" y="81"/>
                  </a:cubicBezTo>
                  <a:cubicBezTo>
                    <a:pt x="63" y="82"/>
                    <a:pt x="58" y="82"/>
                    <a:pt x="54" y="84"/>
                  </a:cubicBezTo>
                  <a:cubicBezTo>
                    <a:pt x="50" y="85"/>
                    <a:pt x="47" y="87"/>
                    <a:pt x="45" y="89"/>
                  </a:cubicBezTo>
                  <a:cubicBezTo>
                    <a:pt x="42" y="92"/>
                    <a:pt x="41" y="95"/>
                    <a:pt x="41" y="99"/>
                  </a:cubicBezTo>
                  <a:cubicBezTo>
                    <a:pt x="41" y="101"/>
                    <a:pt x="42" y="104"/>
                    <a:pt x="43" y="105"/>
                  </a:cubicBezTo>
                  <a:cubicBezTo>
                    <a:pt x="44" y="107"/>
                    <a:pt x="45" y="109"/>
                    <a:pt x="47" y="110"/>
                  </a:cubicBezTo>
                  <a:cubicBezTo>
                    <a:pt x="49" y="111"/>
                    <a:pt x="51" y="112"/>
                    <a:pt x="53" y="112"/>
                  </a:cubicBezTo>
                  <a:cubicBezTo>
                    <a:pt x="56" y="112"/>
                    <a:pt x="58" y="113"/>
                    <a:pt x="60" y="113"/>
                  </a:cubicBezTo>
                  <a:cubicBezTo>
                    <a:pt x="69" y="113"/>
                    <a:pt x="76" y="110"/>
                    <a:pt x="81" y="105"/>
                  </a:cubicBezTo>
                  <a:cubicBezTo>
                    <a:pt x="86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9">
              <a:extLst>
                <a:ext uri="{FF2B5EF4-FFF2-40B4-BE49-F238E27FC236}">
                  <a16:creationId xmlns:a16="http://schemas.microsoft.com/office/drawing/2014/main" id="{4D1353B6-1624-49D5-8D92-886FDBB2F4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9" y="1823"/>
              <a:ext cx="978" cy="919"/>
            </a:xfrm>
            <a:custGeom>
              <a:avLst/>
              <a:gdLst>
                <a:gd name="T0" fmla="*/ 734 w 978"/>
                <a:gd name="T1" fmla="*/ 919 h 919"/>
                <a:gd name="T2" fmla="*/ 662 w 978"/>
                <a:gd name="T3" fmla="*/ 741 h 919"/>
                <a:gd name="T4" fmla="*/ 307 w 978"/>
                <a:gd name="T5" fmla="*/ 741 h 919"/>
                <a:gd name="T6" fmla="*/ 240 w 978"/>
                <a:gd name="T7" fmla="*/ 919 h 919"/>
                <a:gd name="T8" fmla="*/ 0 w 978"/>
                <a:gd name="T9" fmla="*/ 919 h 919"/>
                <a:gd name="T10" fmla="*/ 384 w 978"/>
                <a:gd name="T11" fmla="*/ 0 h 919"/>
                <a:gd name="T12" fmla="*/ 599 w 978"/>
                <a:gd name="T13" fmla="*/ 0 h 919"/>
                <a:gd name="T14" fmla="*/ 978 w 978"/>
                <a:gd name="T15" fmla="*/ 919 h 919"/>
                <a:gd name="T16" fmla="*/ 734 w 978"/>
                <a:gd name="T17" fmla="*/ 919 h 919"/>
                <a:gd name="T18" fmla="*/ 489 w 978"/>
                <a:gd name="T19" fmla="*/ 246 h 919"/>
                <a:gd name="T20" fmla="*/ 369 w 978"/>
                <a:gd name="T21" fmla="*/ 563 h 919"/>
                <a:gd name="T22" fmla="*/ 599 w 978"/>
                <a:gd name="T23" fmla="*/ 563 h 919"/>
                <a:gd name="T24" fmla="*/ 489 w 978"/>
                <a:gd name="T25" fmla="*/ 246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8" h="919">
                  <a:moveTo>
                    <a:pt x="734" y="919"/>
                  </a:moveTo>
                  <a:lnTo>
                    <a:pt x="662" y="741"/>
                  </a:lnTo>
                  <a:lnTo>
                    <a:pt x="307" y="741"/>
                  </a:lnTo>
                  <a:lnTo>
                    <a:pt x="240" y="919"/>
                  </a:lnTo>
                  <a:lnTo>
                    <a:pt x="0" y="919"/>
                  </a:lnTo>
                  <a:lnTo>
                    <a:pt x="384" y="0"/>
                  </a:lnTo>
                  <a:lnTo>
                    <a:pt x="599" y="0"/>
                  </a:lnTo>
                  <a:lnTo>
                    <a:pt x="978" y="919"/>
                  </a:lnTo>
                  <a:lnTo>
                    <a:pt x="734" y="919"/>
                  </a:lnTo>
                  <a:close/>
                  <a:moveTo>
                    <a:pt x="489" y="246"/>
                  </a:moveTo>
                  <a:lnTo>
                    <a:pt x="369" y="563"/>
                  </a:lnTo>
                  <a:lnTo>
                    <a:pt x="599" y="563"/>
                  </a:lnTo>
                  <a:lnTo>
                    <a:pt x="489" y="2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12FDC9CB-49AB-4B0C-AD19-C67EBFBD8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44" y="2078"/>
              <a:ext cx="427" cy="664"/>
            </a:xfrm>
            <a:custGeom>
              <a:avLst/>
              <a:gdLst>
                <a:gd name="T0" fmla="*/ 87 w 89"/>
                <a:gd name="T1" fmla="*/ 40 h 138"/>
                <a:gd name="T2" fmla="*/ 81 w 89"/>
                <a:gd name="T3" fmla="*/ 39 h 138"/>
                <a:gd name="T4" fmla="*/ 76 w 89"/>
                <a:gd name="T5" fmla="*/ 39 h 138"/>
                <a:gd name="T6" fmla="*/ 61 w 89"/>
                <a:gd name="T7" fmla="*/ 42 h 138"/>
                <a:gd name="T8" fmla="*/ 51 w 89"/>
                <a:gd name="T9" fmla="*/ 50 h 138"/>
                <a:gd name="T10" fmla="*/ 46 w 89"/>
                <a:gd name="T11" fmla="*/ 60 h 138"/>
                <a:gd name="T12" fmla="*/ 44 w 89"/>
                <a:gd name="T13" fmla="*/ 69 h 138"/>
                <a:gd name="T14" fmla="*/ 44 w 89"/>
                <a:gd name="T15" fmla="*/ 138 h 138"/>
                <a:gd name="T16" fmla="*/ 0 w 89"/>
                <a:gd name="T17" fmla="*/ 138 h 138"/>
                <a:gd name="T18" fmla="*/ 0 w 89"/>
                <a:gd name="T19" fmla="*/ 4 h 138"/>
                <a:gd name="T20" fmla="*/ 43 w 89"/>
                <a:gd name="T21" fmla="*/ 4 h 138"/>
                <a:gd name="T22" fmla="*/ 43 w 89"/>
                <a:gd name="T23" fmla="*/ 23 h 138"/>
                <a:gd name="T24" fmla="*/ 43 w 89"/>
                <a:gd name="T25" fmla="*/ 23 h 138"/>
                <a:gd name="T26" fmla="*/ 58 w 89"/>
                <a:gd name="T27" fmla="*/ 6 h 138"/>
                <a:gd name="T28" fmla="*/ 80 w 89"/>
                <a:gd name="T29" fmla="*/ 0 h 138"/>
                <a:gd name="T30" fmla="*/ 85 w 89"/>
                <a:gd name="T31" fmla="*/ 0 h 138"/>
                <a:gd name="T32" fmla="*/ 89 w 89"/>
                <a:gd name="T33" fmla="*/ 1 h 138"/>
                <a:gd name="T34" fmla="*/ 87 w 89"/>
                <a:gd name="T35" fmla="*/ 4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138">
                  <a:moveTo>
                    <a:pt x="87" y="40"/>
                  </a:moveTo>
                  <a:cubicBezTo>
                    <a:pt x="85" y="39"/>
                    <a:pt x="83" y="39"/>
                    <a:pt x="81" y="39"/>
                  </a:cubicBezTo>
                  <a:cubicBezTo>
                    <a:pt x="80" y="39"/>
                    <a:pt x="78" y="39"/>
                    <a:pt x="76" y="39"/>
                  </a:cubicBezTo>
                  <a:cubicBezTo>
                    <a:pt x="70" y="39"/>
                    <a:pt x="65" y="40"/>
                    <a:pt x="61" y="42"/>
                  </a:cubicBezTo>
                  <a:cubicBezTo>
                    <a:pt x="57" y="44"/>
                    <a:pt x="54" y="47"/>
                    <a:pt x="51" y="50"/>
                  </a:cubicBezTo>
                  <a:cubicBezTo>
                    <a:pt x="49" y="53"/>
                    <a:pt x="47" y="56"/>
                    <a:pt x="46" y="60"/>
                  </a:cubicBezTo>
                  <a:cubicBezTo>
                    <a:pt x="45" y="63"/>
                    <a:pt x="44" y="66"/>
                    <a:pt x="44" y="69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7" y="16"/>
                    <a:pt x="52" y="11"/>
                    <a:pt x="58" y="6"/>
                  </a:cubicBezTo>
                  <a:cubicBezTo>
                    <a:pt x="64" y="2"/>
                    <a:pt x="71" y="0"/>
                    <a:pt x="80" y="0"/>
                  </a:cubicBezTo>
                  <a:cubicBezTo>
                    <a:pt x="82" y="0"/>
                    <a:pt x="83" y="0"/>
                    <a:pt x="85" y="0"/>
                  </a:cubicBezTo>
                  <a:cubicBezTo>
                    <a:pt x="87" y="0"/>
                    <a:pt x="88" y="0"/>
                    <a:pt x="89" y="1"/>
                  </a:cubicBezTo>
                  <a:lnTo>
                    <a:pt x="87" y="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id="{C3117F3E-A567-4FBD-B218-239991E9DC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19" y="1924"/>
              <a:ext cx="465" cy="832"/>
            </a:xfrm>
            <a:custGeom>
              <a:avLst/>
              <a:gdLst>
                <a:gd name="T0" fmla="*/ 65 w 97"/>
                <a:gd name="T1" fmla="*/ 68 h 173"/>
                <a:gd name="T2" fmla="*/ 65 w 97"/>
                <a:gd name="T3" fmla="*/ 120 h 173"/>
                <a:gd name="T4" fmla="*/ 69 w 97"/>
                <a:gd name="T5" fmla="*/ 134 h 173"/>
                <a:gd name="T6" fmla="*/ 82 w 97"/>
                <a:gd name="T7" fmla="*/ 139 h 173"/>
                <a:gd name="T8" fmla="*/ 89 w 97"/>
                <a:gd name="T9" fmla="*/ 139 h 173"/>
                <a:gd name="T10" fmla="*/ 95 w 97"/>
                <a:gd name="T11" fmla="*/ 137 h 173"/>
                <a:gd name="T12" fmla="*/ 96 w 97"/>
                <a:gd name="T13" fmla="*/ 169 h 173"/>
                <a:gd name="T14" fmla="*/ 84 w 97"/>
                <a:gd name="T15" fmla="*/ 172 h 173"/>
                <a:gd name="T16" fmla="*/ 70 w 97"/>
                <a:gd name="T17" fmla="*/ 173 h 173"/>
                <a:gd name="T18" fmla="*/ 47 w 97"/>
                <a:gd name="T19" fmla="*/ 170 h 173"/>
                <a:gd name="T20" fmla="*/ 32 w 97"/>
                <a:gd name="T21" fmla="*/ 160 h 173"/>
                <a:gd name="T22" fmla="*/ 24 w 97"/>
                <a:gd name="T23" fmla="*/ 145 h 173"/>
                <a:gd name="T24" fmla="*/ 22 w 97"/>
                <a:gd name="T25" fmla="*/ 125 h 173"/>
                <a:gd name="T26" fmla="*/ 22 w 97"/>
                <a:gd name="T27" fmla="*/ 68 h 173"/>
                <a:gd name="T28" fmla="*/ 0 w 97"/>
                <a:gd name="T29" fmla="*/ 68 h 173"/>
                <a:gd name="T30" fmla="*/ 0 w 97"/>
                <a:gd name="T31" fmla="*/ 35 h 173"/>
                <a:gd name="T32" fmla="*/ 22 w 97"/>
                <a:gd name="T33" fmla="*/ 35 h 173"/>
                <a:gd name="T34" fmla="*/ 22 w 97"/>
                <a:gd name="T35" fmla="*/ 0 h 173"/>
                <a:gd name="T36" fmla="*/ 65 w 97"/>
                <a:gd name="T37" fmla="*/ 0 h 173"/>
                <a:gd name="T38" fmla="*/ 65 w 97"/>
                <a:gd name="T39" fmla="*/ 35 h 173"/>
                <a:gd name="T40" fmla="*/ 97 w 97"/>
                <a:gd name="T41" fmla="*/ 35 h 173"/>
                <a:gd name="T42" fmla="*/ 97 w 97"/>
                <a:gd name="T43" fmla="*/ 68 h 173"/>
                <a:gd name="T44" fmla="*/ 65 w 97"/>
                <a:gd name="T45" fmla="*/ 6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" h="173">
                  <a:moveTo>
                    <a:pt x="65" y="68"/>
                  </a:moveTo>
                  <a:cubicBezTo>
                    <a:pt x="65" y="120"/>
                    <a:pt x="65" y="120"/>
                    <a:pt x="65" y="120"/>
                  </a:cubicBezTo>
                  <a:cubicBezTo>
                    <a:pt x="65" y="126"/>
                    <a:pt x="66" y="131"/>
                    <a:pt x="69" y="134"/>
                  </a:cubicBezTo>
                  <a:cubicBezTo>
                    <a:pt x="71" y="138"/>
                    <a:pt x="76" y="139"/>
                    <a:pt x="82" y="139"/>
                  </a:cubicBezTo>
                  <a:cubicBezTo>
                    <a:pt x="84" y="139"/>
                    <a:pt x="86" y="139"/>
                    <a:pt x="89" y="139"/>
                  </a:cubicBezTo>
                  <a:cubicBezTo>
                    <a:pt x="91" y="138"/>
                    <a:pt x="93" y="138"/>
                    <a:pt x="95" y="137"/>
                  </a:cubicBezTo>
                  <a:cubicBezTo>
                    <a:pt x="96" y="169"/>
                    <a:pt x="96" y="169"/>
                    <a:pt x="96" y="169"/>
                  </a:cubicBezTo>
                  <a:cubicBezTo>
                    <a:pt x="92" y="170"/>
                    <a:pt x="89" y="171"/>
                    <a:pt x="84" y="172"/>
                  </a:cubicBezTo>
                  <a:cubicBezTo>
                    <a:pt x="79" y="173"/>
                    <a:pt x="75" y="173"/>
                    <a:pt x="70" y="173"/>
                  </a:cubicBezTo>
                  <a:cubicBezTo>
                    <a:pt x="61" y="173"/>
                    <a:pt x="53" y="172"/>
                    <a:pt x="47" y="170"/>
                  </a:cubicBezTo>
                  <a:cubicBezTo>
                    <a:pt x="41" y="168"/>
                    <a:pt x="36" y="165"/>
                    <a:pt x="32" y="160"/>
                  </a:cubicBezTo>
                  <a:cubicBezTo>
                    <a:pt x="29" y="156"/>
                    <a:pt x="26" y="151"/>
                    <a:pt x="24" y="145"/>
                  </a:cubicBezTo>
                  <a:cubicBezTo>
                    <a:pt x="23" y="139"/>
                    <a:pt x="22" y="133"/>
                    <a:pt x="22" y="125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7" y="68"/>
                    <a:pt x="97" y="68"/>
                    <a:pt x="97" y="68"/>
                  </a:cubicBezTo>
                  <a:cubicBezTo>
                    <a:pt x="65" y="68"/>
                    <a:pt x="65" y="68"/>
                    <a:pt x="65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Rectangle 12">
              <a:extLst>
                <a:ext uri="{FF2B5EF4-FFF2-40B4-BE49-F238E27FC236}">
                  <a16:creationId xmlns:a16="http://schemas.microsoft.com/office/drawing/2014/main" id="{99E6F9BD-1213-4F02-AEE4-8C8D5444D4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84" y="2093"/>
              <a:ext cx="216" cy="6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13">
              <a:extLst>
                <a:ext uri="{FF2B5EF4-FFF2-40B4-BE49-F238E27FC236}">
                  <a16:creationId xmlns:a16="http://schemas.microsoft.com/office/drawing/2014/main" id="{9626C01C-E1B3-4284-A0DE-21E53BDE75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84" y="2093"/>
              <a:ext cx="216" cy="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C3F14734-9629-40FA-8F31-0147D7CE82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7" y="2073"/>
              <a:ext cx="566" cy="693"/>
            </a:xfrm>
            <a:custGeom>
              <a:avLst/>
              <a:gdLst>
                <a:gd name="T0" fmla="*/ 94 w 118"/>
                <a:gd name="T1" fmla="*/ 44 h 144"/>
                <a:gd name="T2" fmla="*/ 81 w 118"/>
                <a:gd name="T3" fmla="*/ 36 h 144"/>
                <a:gd name="T4" fmla="*/ 66 w 118"/>
                <a:gd name="T5" fmla="*/ 32 h 144"/>
                <a:gd name="T6" fmla="*/ 54 w 118"/>
                <a:gd name="T7" fmla="*/ 35 h 144"/>
                <a:gd name="T8" fmla="*/ 49 w 118"/>
                <a:gd name="T9" fmla="*/ 43 h 144"/>
                <a:gd name="T10" fmla="*/ 55 w 118"/>
                <a:gd name="T11" fmla="*/ 51 h 144"/>
                <a:gd name="T12" fmla="*/ 74 w 118"/>
                <a:gd name="T13" fmla="*/ 56 h 144"/>
                <a:gd name="T14" fmla="*/ 89 w 118"/>
                <a:gd name="T15" fmla="*/ 61 h 144"/>
                <a:gd name="T16" fmla="*/ 103 w 118"/>
                <a:gd name="T17" fmla="*/ 69 h 144"/>
                <a:gd name="T18" fmla="*/ 113 w 118"/>
                <a:gd name="T19" fmla="*/ 81 h 144"/>
                <a:gd name="T20" fmla="*/ 117 w 118"/>
                <a:gd name="T21" fmla="*/ 98 h 144"/>
                <a:gd name="T22" fmla="*/ 112 w 118"/>
                <a:gd name="T23" fmla="*/ 119 h 144"/>
                <a:gd name="T24" fmla="*/ 98 w 118"/>
                <a:gd name="T25" fmla="*/ 133 h 144"/>
                <a:gd name="T26" fmla="*/ 80 w 118"/>
                <a:gd name="T27" fmla="*/ 141 h 144"/>
                <a:gd name="T28" fmla="*/ 59 w 118"/>
                <a:gd name="T29" fmla="*/ 144 h 144"/>
                <a:gd name="T30" fmla="*/ 27 w 118"/>
                <a:gd name="T31" fmla="*/ 138 h 144"/>
                <a:gd name="T32" fmla="*/ 0 w 118"/>
                <a:gd name="T33" fmla="*/ 123 h 144"/>
                <a:gd name="T34" fmla="*/ 25 w 118"/>
                <a:gd name="T35" fmla="*/ 96 h 144"/>
                <a:gd name="T36" fmla="*/ 40 w 118"/>
                <a:gd name="T37" fmla="*/ 107 h 144"/>
                <a:gd name="T38" fmla="*/ 58 w 118"/>
                <a:gd name="T39" fmla="*/ 112 h 144"/>
                <a:gd name="T40" fmla="*/ 69 w 118"/>
                <a:gd name="T41" fmla="*/ 109 h 144"/>
                <a:gd name="T42" fmla="*/ 74 w 118"/>
                <a:gd name="T43" fmla="*/ 100 h 144"/>
                <a:gd name="T44" fmla="*/ 68 w 118"/>
                <a:gd name="T45" fmla="*/ 91 h 144"/>
                <a:gd name="T46" fmla="*/ 47 w 118"/>
                <a:gd name="T47" fmla="*/ 85 h 144"/>
                <a:gd name="T48" fmla="*/ 33 w 118"/>
                <a:gd name="T49" fmla="*/ 80 h 144"/>
                <a:gd name="T50" fmla="*/ 21 w 118"/>
                <a:gd name="T51" fmla="*/ 73 h 144"/>
                <a:gd name="T52" fmla="*/ 12 w 118"/>
                <a:gd name="T53" fmla="*/ 62 h 144"/>
                <a:gd name="T54" fmla="*/ 8 w 118"/>
                <a:gd name="T55" fmla="*/ 45 h 144"/>
                <a:gd name="T56" fmla="*/ 13 w 118"/>
                <a:gd name="T57" fmla="*/ 25 h 144"/>
                <a:gd name="T58" fmla="*/ 27 w 118"/>
                <a:gd name="T59" fmla="*/ 11 h 144"/>
                <a:gd name="T60" fmla="*/ 45 w 118"/>
                <a:gd name="T61" fmla="*/ 3 h 144"/>
                <a:gd name="T62" fmla="*/ 64 w 118"/>
                <a:gd name="T63" fmla="*/ 0 h 144"/>
                <a:gd name="T64" fmla="*/ 94 w 118"/>
                <a:gd name="T65" fmla="*/ 5 h 144"/>
                <a:gd name="T66" fmla="*/ 118 w 118"/>
                <a:gd name="T67" fmla="*/ 19 h 144"/>
                <a:gd name="T68" fmla="*/ 94 w 118"/>
                <a:gd name="T69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144">
                  <a:moveTo>
                    <a:pt x="94" y="44"/>
                  </a:moveTo>
                  <a:cubicBezTo>
                    <a:pt x="90" y="41"/>
                    <a:pt x="86" y="38"/>
                    <a:pt x="81" y="36"/>
                  </a:cubicBezTo>
                  <a:cubicBezTo>
                    <a:pt x="76" y="33"/>
                    <a:pt x="71" y="32"/>
                    <a:pt x="66" y="32"/>
                  </a:cubicBezTo>
                  <a:cubicBezTo>
                    <a:pt x="62" y="32"/>
                    <a:pt x="58" y="33"/>
                    <a:pt x="54" y="35"/>
                  </a:cubicBezTo>
                  <a:cubicBezTo>
                    <a:pt x="51" y="36"/>
                    <a:pt x="49" y="39"/>
                    <a:pt x="49" y="43"/>
                  </a:cubicBezTo>
                  <a:cubicBezTo>
                    <a:pt x="49" y="47"/>
                    <a:pt x="51" y="49"/>
                    <a:pt x="55" y="51"/>
                  </a:cubicBezTo>
                  <a:cubicBezTo>
                    <a:pt x="59" y="53"/>
                    <a:pt x="65" y="54"/>
                    <a:pt x="74" y="56"/>
                  </a:cubicBezTo>
                  <a:cubicBezTo>
                    <a:pt x="79" y="58"/>
                    <a:pt x="84" y="59"/>
                    <a:pt x="89" y="61"/>
                  </a:cubicBezTo>
                  <a:cubicBezTo>
                    <a:pt x="94" y="63"/>
                    <a:pt x="99" y="66"/>
                    <a:pt x="103" y="69"/>
                  </a:cubicBezTo>
                  <a:cubicBezTo>
                    <a:pt x="107" y="72"/>
                    <a:pt x="110" y="76"/>
                    <a:pt x="113" y="81"/>
                  </a:cubicBezTo>
                  <a:cubicBezTo>
                    <a:pt x="116" y="85"/>
                    <a:pt x="117" y="91"/>
                    <a:pt x="117" y="98"/>
                  </a:cubicBezTo>
                  <a:cubicBezTo>
                    <a:pt x="117" y="106"/>
                    <a:pt x="115" y="113"/>
                    <a:pt x="112" y="119"/>
                  </a:cubicBezTo>
                  <a:cubicBezTo>
                    <a:pt x="108" y="125"/>
                    <a:pt x="104" y="130"/>
                    <a:pt x="98" y="133"/>
                  </a:cubicBezTo>
                  <a:cubicBezTo>
                    <a:pt x="93" y="137"/>
                    <a:pt x="87" y="140"/>
                    <a:pt x="80" y="141"/>
                  </a:cubicBezTo>
                  <a:cubicBezTo>
                    <a:pt x="73" y="143"/>
                    <a:pt x="66" y="144"/>
                    <a:pt x="59" y="144"/>
                  </a:cubicBezTo>
                  <a:cubicBezTo>
                    <a:pt x="48" y="144"/>
                    <a:pt x="37" y="142"/>
                    <a:pt x="27" y="138"/>
                  </a:cubicBezTo>
                  <a:cubicBezTo>
                    <a:pt x="16" y="135"/>
                    <a:pt x="7" y="130"/>
                    <a:pt x="0" y="123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9" y="101"/>
                    <a:pt x="34" y="104"/>
                    <a:pt x="40" y="107"/>
                  </a:cubicBezTo>
                  <a:cubicBezTo>
                    <a:pt x="46" y="110"/>
                    <a:pt x="52" y="112"/>
                    <a:pt x="58" y="112"/>
                  </a:cubicBezTo>
                  <a:cubicBezTo>
                    <a:pt x="62" y="112"/>
                    <a:pt x="65" y="111"/>
                    <a:pt x="69" y="109"/>
                  </a:cubicBezTo>
                  <a:cubicBezTo>
                    <a:pt x="73" y="107"/>
                    <a:pt x="74" y="104"/>
                    <a:pt x="74" y="100"/>
                  </a:cubicBezTo>
                  <a:cubicBezTo>
                    <a:pt x="74" y="96"/>
                    <a:pt x="72" y="93"/>
                    <a:pt x="68" y="91"/>
                  </a:cubicBezTo>
                  <a:cubicBezTo>
                    <a:pt x="63" y="89"/>
                    <a:pt x="57" y="87"/>
                    <a:pt x="47" y="85"/>
                  </a:cubicBezTo>
                  <a:cubicBezTo>
                    <a:pt x="43" y="83"/>
                    <a:pt x="38" y="82"/>
                    <a:pt x="33" y="80"/>
                  </a:cubicBezTo>
                  <a:cubicBezTo>
                    <a:pt x="29" y="78"/>
                    <a:pt x="25" y="76"/>
                    <a:pt x="21" y="73"/>
                  </a:cubicBezTo>
                  <a:cubicBezTo>
                    <a:pt x="17" y="70"/>
                    <a:pt x="14" y="66"/>
                    <a:pt x="12" y="62"/>
                  </a:cubicBezTo>
                  <a:cubicBezTo>
                    <a:pt x="9" y="57"/>
                    <a:pt x="8" y="52"/>
                    <a:pt x="8" y="45"/>
                  </a:cubicBezTo>
                  <a:cubicBezTo>
                    <a:pt x="8" y="37"/>
                    <a:pt x="10" y="30"/>
                    <a:pt x="13" y="25"/>
                  </a:cubicBezTo>
                  <a:cubicBezTo>
                    <a:pt x="17" y="19"/>
                    <a:pt x="21" y="14"/>
                    <a:pt x="27" y="11"/>
                  </a:cubicBezTo>
                  <a:cubicBezTo>
                    <a:pt x="32" y="7"/>
                    <a:pt x="38" y="4"/>
                    <a:pt x="45" y="3"/>
                  </a:cubicBezTo>
                  <a:cubicBezTo>
                    <a:pt x="51" y="1"/>
                    <a:pt x="58" y="0"/>
                    <a:pt x="64" y="0"/>
                  </a:cubicBezTo>
                  <a:cubicBezTo>
                    <a:pt x="74" y="0"/>
                    <a:pt x="84" y="2"/>
                    <a:pt x="94" y="5"/>
                  </a:cubicBezTo>
                  <a:cubicBezTo>
                    <a:pt x="104" y="8"/>
                    <a:pt x="112" y="13"/>
                    <a:pt x="118" y="19"/>
                  </a:cubicBezTo>
                  <a:lnTo>
                    <a:pt x="9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DCC9755A-35A8-427F-A529-0A8345DF93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1" y="2073"/>
              <a:ext cx="613" cy="683"/>
            </a:xfrm>
            <a:custGeom>
              <a:avLst/>
              <a:gdLst>
                <a:gd name="T0" fmla="*/ 6 w 128"/>
                <a:gd name="T1" fmla="*/ 23 h 142"/>
                <a:gd name="T2" fmla="*/ 34 w 128"/>
                <a:gd name="T3" fmla="*/ 6 h 142"/>
                <a:gd name="T4" fmla="*/ 66 w 128"/>
                <a:gd name="T5" fmla="*/ 0 h 142"/>
                <a:gd name="T6" fmla="*/ 95 w 128"/>
                <a:gd name="T7" fmla="*/ 4 h 142"/>
                <a:gd name="T8" fmla="*/ 114 w 128"/>
                <a:gd name="T9" fmla="*/ 17 h 142"/>
                <a:gd name="T10" fmla="*/ 125 w 128"/>
                <a:gd name="T11" fmla="*/ 40 h 142"/>
                <a:gd name="T12" fmla="*/ 128 w 128"/>
                <a:gd name="T13" fmla="*/ 71 h 142"/>
                <a:gd name="T14" fmla="*/ 128 w 128"/>
                <a:gd name="T15" fmla="*/ 139 h 142"/>
                <a:gd name="T16" fmla="*/ 88 w 128"/>
                <a:gd name="T17" fmla="*/ 139 h 142"/>
                <a:gd name="T18" fmla="*/ 88 w 128"/>
                <a:gd name="T19" fmla="*/ 125 h 142"/>
                <a:gd name="T20" fmla="*/ 87 w 128"/>
                <a:gd name="T21" fmla="*/ 125 h 142"/>
                <a:gd name="T22" fmla="*/ 71 w 128"/>
                <a:gd name="T23" fmla="*/ 138 h 142"/>
                <a:gd name="T24" fmla="*/ 49 w 128"/>
                <a:gd name="T25" fmla="*/ 142 h 142"/>
                <a:gd name="T26" fmla="*/ 32 w 128"/>
                <a:gd name="T27" fmla="*/ 140 h 142"/>
                <a:gd name="T28" fmla="*/ 16 w 128"/>
                <a:gd name="T29" fmla="*/ 133 h 142"/>
                <a:gd name="T30" fmla="*/ 4 w 128"/>
                <a:gd name="T31" fmla="*/ 120 h 142"/>
                <a:gd name="T32" fmla="*/ 0 w 128"/>
                <a:gd name="T33" fmla="*/ 100 h 142"/>
                <a:gd name="T34" fmla="*/ 8 w 128"/>
                <a:gd name="T35" fmla="*/ 77 h 142"/>
                <a:gd name="T36" fmla="*/ 28 w 128"/>
                <a:gd name="T37" fmla="*/ 63 h 142"/>
                <a:gd name="T38" fmla="*/ 56 w 128"/>
                <a:gd name="T39" fmla="*/ 56 h 142"/>
                <a:gd name="T40" fmla="*/ 86 w 128"/>
                <a:gd name="T41" fmla="*/ 55 h 142"/>
                <a:gd name="T42" fmla="*/ 86 w 128"/>
                <a:gd name="T43" fmla="*/ 53 h 142"/>
                <a:gd name="T44" fmla="*/ 79 w 128"/>
                <a:gd name="T45" fmla="*/ 38 h 142"/>
                <a:gd name="T46" fmla="*/ 62 w 128"/>
                <a:gd name="T47" fmla="*/ 33 h 142"/>
                <a:gd name="T48" fmla="*/ 44 w 128"/>
                <a:gd name="T49" fmla="*/ 37 h 142"/>
                <a:gd name="T50" fmla="*/ 29 w 128"/>
                <a:gd name="T51" fmla="*/ 47 h 142"/>
                <a:gd name="T52" fmla="*/ 6 w 128"/>
                <a:gd name="T53" fmla="*/ 23 h 142"/>
                <a:gd name="T54" fmla="*/ 88 w 128"/>
                <a:gd name="T55" fmla="*/ 81 h 142"/>
                <a:gd name="T56" fmla="*/ 82 w 128"/>
                <a:gd name="T57" fmla="*/ 81 h 142"/>
                <a:gd name="T58" fmla="*/ 67 w 128"/>
                <a:gd name="T59" fmla="*/ 81 h 142"/>
                <a:gd name="T60" fmla="*/ 54 w 128"/>
                <a:gd name="T61" fmla="*/ 84 h 142"/>
                <a:gd name="T62" fmla="*/ 44 w 128"/>
                <a:gd name="T63" fmla="*/ 89 h 142"/>
                <a:gd name="T64" fmla="*/ 41 w 128"/>
                <a:gd name="T65" fmla="*/ 99 h 142"/>
                <a:gd name="T66" fmla="*/ 42 w 128"/>
                <a:gd name="T67" fmla="*/ 105 h 142"/>
                <a:gd name="T68" fmla="*/ 47 w 128"/>
                <a:gd name="T69" fmla="*/ 110 h 142"/>
                <a:gd name="T70" fmla="*/ 53 w 128"/>
                <a:gd name="T71" fmla="*/ 112 h 142"/>
                <a:gd name="T72" fmla="*/ 60 w 128"/>
                <a:gd name="T73" fmla="*/ 113 h 142"/>
                <a:gd name="T74" fmla="*/ 80 w 128"/>
                <a:gd name="T75" fmla="*/ 105 h 142"/>
                <a:gd name="T76" fmla="*/ 88 w 128"/>
                <a:gd name="T77" fmla="*/ 85 h 142"/>
                <a:gd name="T78" fmla="*/ 88 w 128"/>
                <a:gd name="T79" fmla="*/ 8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42">
                  <a:moveTo>
                    <a:pt x="6" y="23"/>
                  </a:moveTo>
                  <a:cubicBezTo>
                    <a:pt x="14" y="15"/>
                    <a:pt x="23" y="10"/>
                    <a:pt x="34" y="6"/>
                  </a:cubicBezTo>
                  <a:cubicBezTo>
                    <a:pt x="44" y="2"/>
                    <a:pt x="55" y="0"/>
                    <a:pt x="66" y="0"/>
                  </a:cubicBezTo>
                  <a:cubicBezTo>
                    <a:pt x="78" y="0"/>
                    <a:pt x="87" y="2"/>
                    <a:pt x="95" y="4"/>
                  </a:cubicBezTo>
                  <a:cubicBezTo>
                    <a:pt x="103" y="7"/>
                    <a:pt x="109" y="11"/>
                    <a:pt x="114" y="17"/>
                  </a:cubicBezTo>
                  <a:cubicBezTo>
                    <a:pt x="119" y="23"/>
                    <a:pt x="123" y="31"/>
                    <a:pt x="125" y="40"/>
                  </a:cubicBezTo>
                  <a:cubicBezTo>
                    <a:pt x="127" y="48"/>
                    <a:pt x="128" y="59"/>
                    <a:pt x="128" y="71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3" y="130"/>
                    <a:pt x="78" y="135"/>
                    <a:pt x="71" y="138"/>
                  </a:cubicBezTo>
                  <a:cubicBezTo>
                    <a:pt x="64" y="141"/>
                    <a:pt x="57" y="142"/>
                    <a:pt x="49" y="142"/>
                  </a:cubicBezTo>
                  <a:cubicBezTo>
                    <a:pt x="43" y="142"/>
                    <a:pt x="38" y="142"/>
                    <a:pt x="32" y="140"/>
                  </a:cubicBezTo>
                  <a:cubicBezTo>
                    <a:pt x="26" y="139"/>
                    <a:pt x="21" y="137"/>
                    <a:pt x="16" y="133"/>
                  </a:cubicBezTo>
                  <a:cubicBezTo>
                    <a:pt x="11" y="130"/>
                    <a:pt x="7" y="126"/>
                    <a:pt x="4" y="120"/>
                  </a:cubicBezTo>
                  <a:cubicBezTo>
                    <a:pt x="1" y="115"/>
                    <a:pt x="0" y="108"/>
                    <a:pt x="0" y="100"/>
                  </a:cubicBezTo>
                  <a:cubicBezTo>
                    <a:pt x="0" y="91"/>
                    <a:pt x="2" y="83"/>
                    <a:pt x="8" y="77"/>
                  </a:cubicBezTo>
                  <a:cubicBezTo>
                    <a:pt x="13" y="71"/>
                    <a:pt x="20" y="66"/>
                    <a:pt x="28" y="63"/>
                  </a:cubicBezTo>
                  <a:cubicBezTo>
                    <a:pt x="37" y="60"/>
                    <a:pt x="46" y="58"/>
                    <a:pt x="56" y="56"/>
                  </a:cubicBezTo>
                  <a:cubicBezTo>
                    <a:pt x="67" y="55"/>
                    <a:pt x="77" y="55"/>
                    <a:pt x="86" y="55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6" y="46"/>
                    <a:pt x="84" y="41"/>
                    <a:pt x="79" y="38"/>
                  </a:cubicBezTo>
                  <a:cubicBezTo>
                    <a:pt x="75" y="35"/>
                    <a:pt x="69" y="33"/>
                    <a:pt x="62" y="33"/>
                  </a:cubicBezTo>
                  <a:cubicBezTo>
                    <a:pt x="56" y="33"/>
                    <a:pt x="50" y="35"/>
                    <a:pt x="44" y="37"/>
                  </a:cubicBezTo>
                  <a:cubicBezTo>
                    <a:pt x="38" y="40"/>
                    <a:pt x="33" y="43"/>
                    <a:pt x="29" y="47"/>
                  </a:cubicBezTo>
                  <a:lnTo>
                    <a:pt x="6" y="23"/>
                  </a:lnTo>
                  <a:close/>
                  <a:moveTo>
                    <a:pt x="88" y="81"/>
                  </a:moveTo>
                  <a:cubicBezTo>
                    <a:pt x="82" y="81"/>
                    <a:pt x="82" y="81"/>
                    <a:pt x="82" y="81"/>
                  </a:cubicBezTo>
                  <a:cubicBezTo>
                    <a:pt x="77" y="81"/>
                    <a:pt x="72" y="81"/>
                    <a:pt x="67" y="81"/>
                  </a:cubicBezTo>
                  <a:cubicBezTo>
                    <a:pt x="62" y="82"/>
                    <a:pt x="58" y="82"/>
                    <a:pt x="54" y="84"/>
                  </a:cubicBezTo>
                  <a:cubicBezTo>
                    <a:pt x="50" y="85"/>
                    <a:pt x="47" y="87"/>
                    <a:pt x="44" y="89"/>
                  </a:cubicBezTo>
                  <a:cubicBezTo>
                    <a:pt x="42" y="92"/>
                    <a:pt x="41" y="95"/>
                    <a:pt x="41" y="99"/>
                  </a:cubicBezTo>
                  <a:cubicBezTo>
                    <a:pt x="41" y="101"/>
                    <a:pt x="41" y="104"/>
                    <a:pt x="42" y="105"/>
                  </a:cubicBezTo>
                  <a:cubicBezTo>
                    <a:pt x="44" y="107"/>
                    <a:pt x="45" y="109"/>
                    <a:pt x="47" y="110"/>
                  </a:cubicBezTo>
                  <a:cubicBezTo>
                    <a:pt x="49" y="111"/>
                    <a:pt x="51" y="112"/>
                    <a:pt x="53" y="112"/>
                  </a:cubicBezTo>
                  <a:cubicBezTo>
                    <a:pt x="55" y="112"/>
                    <a:pt x="58" y="113"/>
                    <a:pt x="60" y="113"/>
                  </a:cubicBezTo>
                  <a:cubicBezTo>
                    <a:pt x="69" y="113"/>
                    <a:pt x="76" y="110"/>
                    <a:pt x="80" y="105"/>
                  </a:cubicBezTo>
                  <a:cubicBezTo>
                    <a:pt x="85" y="100"/>
                    <a:pt x="88" y="94"/>
                    <a:pt x="88" y="85"/>
                  </a:cubicBezTo>
                  <a:cubicBezTo>
                    <a:pt x="88" y="81"/>
                    <a:pt x="88" y="81"/>
                    <a:pt x="88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570DBE35-AB84-4DA3-9556-BD3BD9CEB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0" y="2078"/>
              <a:ext cx="637" cy="664"/>
            </a:xfrm>
            <a:custGeom>
              <a:avLst/>
              <a:gdLst>
                <a:gd name="T0" fmla="*/ 89 w 133"/>
                <a:gd name="T1" fmla="*/ 138 h 138"/>
                <a:gd name="T2" fmla="*/ 89 w 133"/>
                <a:gd name="T3" fmla="*/ 65 h 138"/>
                <a:gd name="T4" fmla="*/ 88 w 133"/>
                <a:gd name="T5" fmla="*/ 54 h 138"/>
                <a:gd name="T6" fmla="*/ 85 w 133"/>
                <a:gd name="T7" fmla="*/ 45 h 138"/>
                <a:gd name="T8" fmla="*/ 78 w 133"/>
                <a:gd name="T9" fmla="*/ 39 h 138"/>
                <a:gd name="T10" fmla="*/ 69 w 133"/>
                <a:gd name="T11" fmla="*/ 36 h 138"/>
                <a:gd name="T12" fmla="*/ 58 w 133"/>
                <a:gd name="T13" fmla="*/ 39 h 138"/>
                <a:gd name="T14" fmla="*/ 51 w 133"/>
                <a:gd name="T15" fmla="*/ 45 h 138"/>
                <a:gd name="T16" fmla="*/ 46 w 133"/>
                <a:gd name="T17" fmla="*/ 54 h 138"/>
                <a:gd name="T18" fmla="*/ 45 w 133"/>
                <a:gd name="T19" fmla="*/ 65 h 138"/>
                <a:gd name="T20" fmla="*/ 45 w 133"/>
                <a:gd name="T21" fmla="*/ 138 h 138"/>
                <a:gd name="T22" fmla="*/ 0 w 133"/>
                <a:gd name="T23" fmla="*/ 138 h 138"/>
                <a:gd name="T24" fmla="*/ 0 w 133"/>
                <a:gd name="T25" fmla="*/ 3 h 138"/>
                <a:gd name="T26" fmla="*/ 43 w 133"/>
                <a:gd name="T27" fmla="*/ 3 h 138"/>
                <a:gd name="T28" fmla="*/ 43 w 133"/>
                <a:gd name="T29" fmla="*/ 22 h 138"/>
                <a:gd name="T30" fmla="*/ 44 w 133"/>
                <a:gd name="T31" fmla="*/ 22 h 138"/>
                <a:gd name="T32" fmla="*/ 50 w 133"/>
                <a:gd name="T33" fmla="*/ 14 h 138"/>
                <a:gd name="T34" fmla="*/ 59 w 133"/>
                <a:gd name="T35" fmla="*/ 6 h 138"/>
                <a:gd name="T36" fmla="*/ 71 w 133"/>
                <a:gd name="T37" fmla="*/ 2 h 138"/>
                <a:gd name="T38" fmla="*/ 84 w 133"/>
                <a:gd name="T39" fmla="*/ 0 h 138"/>
                <a:gd name="T40" fmla="*/ 107 w 133"/>
                <a:gd name="T41" fmla="*/ 5 h 138"/>
                <a:gd name="T42" fmla="*/ 122 w 133"/>
                <a:gd name="T43" fmla="*/ 17 h 138"/>
                <a:gd name="T44" fmla="*/ 131 w 133"/>
                <a:gd name="T45" fmla="*/ 35 h 138"/>
                <a:gd name="T46" fmla="*/ 133 w 133"/>
                <a:gd name="T47" fmla="*/ 55 h 138"/>
                <a:gd name="T48" fmla="*/ 133 w 133"/>
                <a:gd name="T49" fmla="*/ 138 h 138"/>
                <a:gd name="T50" fmla="*/ 89 w 133"/>
                <a:gd name="T5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38">
                  <a:moveTo>
                    <a:pt x="89" y="138"/>
                  </a:moveTo>
                  <a:cubicBezTo>
                    <a:pt x="89" y="65"/>
                    <a:pt x="89" y="65"/>
                    <a:pt x="89" y="65"/>
                  </a:cubicBezTo>
                  <a:cubicBezTo>
                    <a:pt x="89" y="61"/>
                    <a:pt x="88" y="57"/>
                    <a:pt x="88" y="54"/>
                  </a:cubicBezTo>
                  <a:cubicBezTo>
                    <a:pt x="87" y="50"/>
                    <a:pt x="86" y="47"/>
                    <a:pt x="85" y="45"/>
                  </a:cubicBezTo>
                  <a:cubicBezTo>
                    <a:pt x="83" y="42"/>
                    <a:pt x="81" y="40"/>
                    <a:pt x="78" y="39"/>
                  </a:cubicBezTo>
                  <a:cubicBezTo>
                    <a:pt x="76" y="37"/>
                    <a:pt x="73" y="36"/>
                    <a:pt x="69" y="36"/>
                  </a:cubicBezTo>
                  <a:cubicBezTo>
                    <a:pt x="65" y="36"/>
                    <a:pt x="61" y="37"/>
                    <a:pt x="58" y="39"/>
                  </a:cubicBezTo>
                  <a:cubicBezTo>
                    <a:pt x="55" y="40"/>
                    <a:pt x="53" y="42"/>
                    <a:pt x="51" y="45"/>
                  </a:cubicBezTo>
                  <a:cubicBezTo>
                    <a:pt x="49" y="48"/>
                    <a:pt x="47" y="51"/>
                    <a:pt x="46" y="54"/>
                  </a:cubicBezTo>
                  <a:cubicBezTo>
                    <a:pt x="45" y="58"/>
                    <a:pt x="45" y="61"/>
                    <a:pt x="45" y="65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5" y="19"/>
                    <a:pt x="47" y="16"/>
                    <a:pt x="50" y="14"/>
                  </a:cubicBezTo>
                  <a:cubicBezTo>
                    <a:pt x="53" y="11"/>
                    <a:pt x="56" y="8"/>
                    <a:pt x="59" y="6"/>
                  </a:cubicBezTo>
                  <a:cubicBezTo>
                    <a:pt x="63" y="4"/>
                    <a:pt x="67" y="3"/>
                    <a:pt x="71" y="2"/>
                  </a:cubicBezTo>
                  <a:cubicBezTo>
                    <a:pt x="75" y="0"/>
                    <a:pt x="79" y="0"/>
                    <a:pt x="84" y="0"/>
                  </a:cubicBezTo>
                  <a:cubicBezTo>
                    <a:pt x="93" y="0"/>
                    <a:pt x="101" y="1"/>
                    <a:pt x="107" y="5"/>
                  </a:cubicBezTo>
                  <a:cubicBezTo>
                    <a:pt x="113" y="8"/>
                    <a:pt x="118" y="12"/>
                    <a:pt x="122" y="17"/>
                  </a:cubicBezTo>
                  <a:cubicBezTo>
                    <a:pt x="126" y="22"/>
                    <a:pt x="129" y="28"/>
                    <a:pt x="131" y="35"/>
                  </a:cubicBezTo>
                  <a:cubicBezTo>
                    <a:pt x="132" y="42"/>
                    <a:pt x="133" y="48"/>
                    <a:pt x="133" y="55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89" y="138"/>
                    <a:pt x="89" y="138"/>
                    <a:pt x="89" y="1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C0D13B89-2388-44A2-A61B-FB21170E0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4" y="2073"/>
              <a:ext cx="566" cy="693"/>
            </a:xfrm>
            <a:custGeom>
              <a:avLst/>
              <a:gdLst>
                <a:gd name="T0" fmla="*/ 93 w 118"/>
                <a:gd name="T1" fmla="*/ 44 h 144"/>
                <a:gd name="T2" fmla="*/ 81 w 118"/>
                <a:gd name="T3" fmla="*/ 36 h 144"/>
                <a:gd name="T4" fmla="*/ 65 w 118"/>
                <a:gd name="T5" fmla="*/ 32 h 144"/>
                <a:gd name="T6" fmla="*/ 54 w 118"/>
                <a:gd name="T7" fmla="*/ 35 h 144"/>
                <a:gd name="T8" fmla="*/ 49 w 118"/>
                <a:gd name="T9" fmla="*/ 43 h 144"/>
                <a:gd name="T10" fmla="*/ 54 w 118"/>
                <a:gd name="T11" fmla="*/ 51 h 144"/>
                <a:gd name="T12" fmla="*/ 73 w 118"/>
                <a:gd name="T13" fmla="*/ 56 h 144"/>
                <a:gd name="T14" fmla="*/ 88 w 118"/>
                <a:gd name="T15" fmla="*/ 61 h 144"/>
                <a:gd name="T16" fmla="*/ 102 w 118"/>
                <a:gd name="T17" fmla="*/ 69 h 144"/>
                <a:gd name="T18" fmla="*/ 112 w 118"/>
                <a:gd name="T19" fmla="*/ 81 h 144"/>
                <a:gd name="T20" fmla="*/ 116 w 118"/>
                <a:gd name="T21" fmla="*/ 98 h 144"/>
                <a:gd name="T22" fmla="*/ 111 w 118"/>
                <a:gd name="T23" fmla="*/ 119 h 144"/>
                <a:gd name="T24" fmla="*/ 98 w 118"/>
                <a:gd name="T25" fmla="*/ 133 h 144"/>
                <a:gd name="T26" fmla="*/ 79 w 118"/>
                <a:gd name="T27" fmla="*/ 141 h 144"/>
                <a:gd name="T28" fmla="*/ 59 w 118"/>
                <a:gd name="T29" fmla="*/ 144 h 144"/>
                <a:gd name="T30" fmla="*/ 26 w 118"/>
                <a:gd name="T31" fmla="*/ 138 h 144"/>
                <a:gd name="T32" fmla="*/ 0 w 118"/>
                <a:gd name="T33" fmla="*/ 123 h 144"/>
                <a:gd name="T34" fmla="*/ 25 w 118"/>
                <a:gd name="T35" fmla="*/ 96 h 144"/>
                <a:gd name="T36" fmla="*/ 39 w 118"/>
                <a:gd name="T37" fmla="*/ 107 h 144"/>
                <a:gd name="T38" fmla="*/ 58 w 118"/>
                <a:gd name="T39" fmla="*/ 112 h 144"/>
                <a:gd name="T40" fmla="*/ 68 w 118"/>
                <a:gd name="T41" fmla="*/ 109 h 144"/>
                <a:gd name="T42" fmla="*/ 74 w 118"/>
                <a:gd name="T43" fmla="*/ 100 h 144"/>
                <a:gd name="T44" fmla="*/ 67 w 118"/>
                <a:gd name="T45" fmla="*/ 91 h 144"/>
                <a:gd name="T46" fmla="*/ 47 w 118"/>
                <a:gd name="T47" fmla="*/ 85 h 144"/>
                <a:gd name="T48" fmla="*/ 33 w 118"/>
                <a:gd name="T49" fmla="*/ 80 h 144"/>
                <a:gd name="T50" fmla="*/ 20 w 118"/>
                <a:gd name="T51" fmla="*/ 73 h 144"/>
                <a:gd name="T52" fmla="*/ 11 w 118"/>
                <a:gd name="T53" fmla="*/ 62 h 144"/>
                <a:gd name="T54" fmla="*/ 8 w 118"/>
                <a:gd name="T55" fmla="*/ 45 h 144"/>
                <a:gd name="T56" fmla="*/ 13 w 118"/>
                <a:gd name="T57" fmla="*/ 25 h 144"/>
                <a:gd name="T58" fmla="*/ 26 w 118"/>
                <a:gd name="T59" fmla="*/ 11 h 144"/>
                <a:gd name="T60" fmla="*/ 44 w 118"/>
                <a:gd name="T61" fmla="*/ 3 h 144"/>
                <a:gd name="T62" fmla="*/ 64 w 118"/>
                <a:gd name="T63" fmla="*/ 0 h 144"/>
                <a:gd name="T64" fmla="*/ 93 w 118"/>
                <a:gd name="T65" fmla="*/ 5 h 144"/>
                <a:gd name="T66" fmla="*/ 118 w 118"/>
                <a:gd name="T67" fmla="*/ 19 h 144"/>
                <a:gd name="T68" fmla="*/ 93 w 118"/>
                <a:gd name="T69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144">
                  <a:moveTo>
                    <a:pt x="93" y="44"/>
                  </a:moveTo>
                  <a:cubicBezTo>
                    <a:pt x="90" y="41"/>
                    <a:pt x="86" y="38"/>
                    <a:pt x="81" y="36"/>
                  </a:cubicBezTo>
                  <a:cubicBezTo>
                    <a:pt x="76" y="33"/>
                    <a:pt x="71" y="32"/>
                    <a:pt x="65" y="32"/>
                  </a:cubicBezTo>
                  <a:cubicBezTo>
                    <a:pt x="61" y="32"/>
                    <a:pt x="57" y="33"/>
                    <a:pt x="54" y="35"/>
                  </a:cubicBezTo>
                  <a:cubicBezTo>
                    <a:pt x="50" y="36"/>
                    <a:pt x="49" y="39"/>
                    <a:pt x="49" y="43"/>
                  </a:cubicBezTo>
                  <a:cubicBezTo>
                    <a:pt x="49" y="47"/>
                    <a:pt x="50" y="49"/>
                    <a:pt x="54" y="51"/>
                  </a:cubicBezTo>
                  <a:cubicBezTo>
                    <a:pt x="58" y="53"/>
                    <a:pt x="65" y="54"/>
                    <a:pt x="73" y="56"/>
                  </a:cubicBezTo>
                  <a:cubicBezTo>
                    <a:pt x="78" y="58"/>
                    <a:pt x="83" y="59"/>
                    <a:pt x="88" y="61"/>
                  </a:cubicBezTo>
                  <a:cubicBezTo>
                    <a:pt x="94" y="63"/>
                    <a:pt x="98" y="66"/>
                    <a:pt x="102" y="69"/>
                  </a:cubicBezTo>
                  <a:cubicBezTo>
                    <a:pt x="107" y="72"/>
                    <a:pt x="110" y="76"/>
                    <a:pt x="112" y="81"/>
                  </a:cubicBezTo>
                  <a:cubicBezTo>
                    <a:pt x="115" y="85"/>
                    <a:pt x="116" y="91"/>
                    <a:pt x="116" y="98"/>
                  </a:cubicBezTo>
                  <a:cubicBezTo>
                    <a:pt x="116" y="106"/>
                    <a:pt x="114" y="113"/>
                    <a:pt x="111" y="119"/>
                  </a:cubicBezTo>
                  <a:cubicBezTo>
                    <a:pt x="108" y="125"/>
                    <a:pt x="103" y="130"/>
                    <a:pt x="98" y="133"/>
                  </a:cubicBezTo>
                  <a:cubicBezTo>
                    <a:pt x="92" y="137"/>
                    <a:pt x="86" y="140"/>
                    <a:pt x="79" y="141"/>
                  </a:cubicBezTo>
                  <a:cubicBezTo>
                    <a:pt x="72" y="143"/>
                    <a:pt x="65" y="144"/>
                    <a:pt x="59" y="144"/>
                  </a:cubicBezTo>
                  <a:cubicBezTo>
                    <a:pt x="48" y="144"/>
                    <a:pt x="37" y="142"/>
                    <a:pt x="26" y="138"/>
                  </a:cubicBezTo>
                  <a:cubicBezTo>
                    <a:pt x="16" y="135"/>
                    <a:pt x="7" y="130"/>
                    <a:pt x="0" y="123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9" y="101"/>
                    <a:pt x="34" y="104"/>
                    <a:pt x="39" y="107"/>
                  </a:cubicBezTo>
                  <a:cubicBezTo>
                    <a:pt x="45" y="110"/>
                    <a:pt x="51" y="112"/>
                    <a:pt x="58" y="112"/>
                  </a:cubicBezTo>
                  <a:cubicBezTo>
                    <a:pt x="61" y="112"/>
                    <a:pt x="65" y="111"/>
                    <a:pt x="68" y="109"/>
                  </a:cubicBezTo>
                  <a:cubicBezTo>
                    <a:pt x="72" y="107"/>
                    <a:pt x="74" y="104"/>
                    <a:pt x="74" y="100"/>
                  </a:cubicBezTo>
                  <a:cubicBezTo>
                    <a:pt x="74" y="96"/>
                    <a:pt x="72" y="93"/>
                    <a:pt x="67" y="91"/>
                  </a:cubicBezTo>
                  <a:cubicBezTo>
                    <a:pt x="63" y="89"/>
                    <a:pt x="56" y="87"/>
                    <a:pt x="47" y="85"/>
                  </a:cubicBezTo>
                  <a:cubicBezTo>
                    <a:pt x="42" y="83"/>
                    <a:pt x="38" y="82"/>
                    <a:pt x="33" y="80"/>
                  </a:cubicBezTo>
                  <a:cubicBezTo>
                    <a:pt x="28" y="78"/>
                    <a:pt x="24" y="76"/>
                    <a:pt x="20" y="73"/>
                  </a:cubicBezTo>
                  <a:cubicBezTo>
                    <a:pt x="17" y="70"/>
                    <a:pt x="14" y="66"/>
                    <a:pt x="11" y="62"/>
                  </a:cubicBezTo>
                  <a:cubicBezTo>
                    <a:pt x="9" y="57"/>
                    <a:pt x="8" y="52"/>
                    <a:pt x="8" y="45"/>
                  </a:cubicBezTo>
                  <a:cubicBezTo>
                    <a:pt x="8" y="37"/>
                    <a:pt x="9" y="30"/>
                    <a:pt x="13" y="25"/>
                  </a:cubicBezTo>
                  <a:cubicBezTo>
                    <a:pt x="16" y="19"/>
                    <a:pt x="21" y="14"/>
                    <a:pt x="26" y="11"/>
                  </a:cubicBezTo>
                  <a:cubicBezTo>
                    <a:pt x="31" y="7"/>
                    <a:pt x="37" y="4"/>
                    <a:pt x="44" y="3"/>
                  </a:cubicBezTo>
                  <a:cubicBezTo>
                    <a:pt x="51" y="1"/>
                    <a:pt x="57" y="0"/>
                    <a:pt x="64" y="0"/>
                  </a:cubicBezTo>
                  <a:cubicBezTo>
                    <a:pt x="74" y="0"/>
                    <a:pt x="84" y="2"/>
                    <a:pt x="93" y="5"/>
                  </a:cubicBezTo>
                  <a:cubicBezTo>
                    <a:pt x="103" y="8"/>
                    <a:pt x="111" y="13"/>
                    <a:pt x="118" y="19"/>
                  </a:cubicBezTo>
                  <a:lnTo>
                    <a:pt x="93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F6857FDD-5258-467F-B348-78257C38B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6" y="1718"/>
              <a:ext cx="273" cy="269"/>
            </a:xfrm>
            <a:custGeom>
              <a:avLst/>
              <a:gdLst>
                <a:gd name="T0" fmla="*/ 27 w 57"/>
                <a:gd name="T1" fmla="*/ 16 h 56"/>
                <a:gd name="T2" fmla="*/ 27 w 57"/>
                <a:gd name="T3" fmla="*/ 0 h 56"/>
                <a:gd name="T4" fmla="*/ 7 w 57"/>
                <a:gd name="T5" fmla="*/ 0 h 56"/>
                <a:gd name="T6" fmla="*/ 0 w 57"/>
                <a:gd name="T7" fmla="*/ 6 h 56"/>
                <a:gd name="T8" fmla="*/ 0 w 57"/>
                <a:gd name="T9" fmla="*/ 49 h 56"/>
                <a:gd name="T10" fmla="*/ 7 w 57"/>
                <a:gd name="T11" fmla="*/ 56 h 56"/>
                <a:gd name="T12" fmla="*/ 50 w 57"/>
                <a:gd name="T13" fmla="*/ 56 h 56"/>
                <a:gd name="T14" fmla="*/ 57 w 57"/>
                <a:gd name="T15" fmla="*/ 49 h 56"/>
                <a:gd name="T16" fmla="*/ 57 w 57"/>
                <a:gd name="T17" fmla="*/ 29 h 56"/>
                <a:gd name="T18" fmla="*/ 40 w 57"/>
                <a:gd name="T19" fmla="*/ 29 h 56"/>
                <a:gd name="T20" fmla="*/ 27 w 57"/>
                <a:gd name="T21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56">
                  <a:moveTo>
                    <a:pt x="27" y="16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3" y="56"/>
                    <a:pt x="7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4" y="56"/>
                    <a:pt x="57" y="53"/>
                    <a:pt x="57" y="4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3" y="29"/>
                    <a:pt x="27" y="23"/>
                    <a:pt x="27" y="16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95005BCA-D5AD-454A-9DDD-DD05163D38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554"/>
              <a:ext cx="268" cy="269"/>
            </a:xfrm>
            <a:custGeom>
              <a:avLst/>
              <a:gdLst>
                <a:gd name="T0" fmla="*/ 56 w 56"/>
                <a:gd name="T1" fmla="*/ 50 h 56"/>
                <a:gd name="T2" fmla="*/ 50 w 56"/>
                <a:gd name="T3" fmla="*/ 56 h 56"/>
                <a:gd name="T4" fmla="*/ 6 w 56"/>
                <a:gd name="T5" fmla="*/ 56 h 56"/>
                <a:gd name="T6" fmla="*/ 0 w 56"/>
                <a:gd name="T7" fmla="*/ 50 h 56"/>
                <a:gd name="T8" fmla="*/ 0 w 56"/>
                <a:gd name="T9" fmla="*/ 7 h 56"/>
                <a:gd name="T10" fmla="*/ 6 w 56"/>
                <a:gd name="T11" fmla="*/ 0 h 56"/>
                <a:gd name="T12" fmla="*/ 50 w 56"/>
                <a:gd name="T13" fmla="*/ 0 h 56"/>
                <a:gd name="T14" fmla="*/ 56 w 56"/>
                <a:gd name="T15" fmla="*/ 7 h 56"/>
                <a:gd name="T16" fmla="*/ 56 w 56"/>
                <a:gd name="T17" fmla="*/ 5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50"/>
                  </a:moveTo>
                  <a:cubicBezTo>
                    <a:pt x="56" y="54"/>
                    <a:pt x="53" y="56"/>
                    <a:pt x="50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3" y="56"/>
                    <a:pt x="0" y="54"/>
                    <a:pt x="0" y="5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lnTo>
                    <a:pt x="56" y="50"/>
                  </a:ln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434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2269-51C6-45FD-A48A-319BD430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CF8F4-6363-4144-9D06-8E21E3E8D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19" y="1334125"/>
            <a:ext cx="11494462" cy="48428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681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2269-51C6-45FD-A48A-319BD430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2269-51C6-45FD-A48A-319BD430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9" y="213007"/>
            <a:ext cx="11494462" cy="954009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66A4A-2FC3-4A7E-BCFF-A5797EA2A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019" y="1196996"/>
            <a:ext cx="11489962" cy="43693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400" dirty="0" smtClean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  <a:lvl2pPr>
              <a:defRPr lang="en-US" sz="2000" dirty="0" smtClean="0">
                <a:solidFill>
                  <a:schemeClr val="tx2"/>
                </a:solidFill>
              </a:defRPr>
            </a:lvl2pPr>
            <a:lvl3pPr>
              <a:defRPr lang="en-US" dirty="0" smtClean="0">
                <a:solidFill>
                  <a:schemeClr val="tx2"/>
                </a:solidFill>
              </a:defRPr>
            </a:lvl3pPr>
            <a:lvl4pPr>
              <a:defRPr lang="en-US" sz="2000" dirty="0" smtClean="0">
                <a:solidFill>
                  <a:schemeClr val="tx2"/>
                </a:solidFill>
              </a:defRPr>
            </a:lvl4pPr>
            <a:lvl5pPr>
              <a:defRPr lang="en-US" sz="2000" dirty="0">
                <a:solidFill>
                  <a:schemeClr val="tx2"/>
                </a:solidFill>
              </a:defRPr>
            </a:lvl5pPr>
          </a:lstStyle>
          <a:p>
            <a:pPr marL="228600" lvl="0" indent="-228600"/>
            <a:r>
              <a:rPr lang="en-US" dirty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D2AC12-586F-42B0-AFD4-CA4F3FA9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19" y="1903751"/>
            <a:ext cx="11494462" cy="42732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579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0D08A1-555B-4220-9BF6-4EB155F67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257612"/>
            <a:ext cx="11494462" cy="1113987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 for a long two line title</a:t>
            </a:r>
          </a:p>
        </p:txBody>
      </p:sp>
    </p:spTree>
    <p:extLst>
      <p:ext uri="{BB962C8B-B14F-4D97-AF65-F5344CB8AC3E}">
        <p14:creationId xmlns:p14="http://schemas.microsoft.com/office/powerpoint/2010/main" val="374270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2269-51C6-45FD-A48A-319BD4309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257612"/>
            <a:ext cx="11494462" cy="1113987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 for a long two line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AFB66-35AA-4163-A1DD-2B7E26B7BF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019" y="1383524"/>
            <a:ext cx="11489962" cy="3306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400" dirty="0" smtClean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  <a:lvl2pPr>
              <a:defRPr lang="en-US" sz="2000" dirty="0" smtClean="0">
                <a:solidFill>
                  <a:schemeClr val="tx2"/>
                </a:solidFill>
              </a:defRPr>
            </a:lvl2pPr>
            <a:lvl3pPr>
              <a:defRPr lang="en-US" dirty="0" smtClean="0">
                <a:solidFill>
                  <a:schemeClr val="tx2"/>
                </a:solidFill>
              </a:defRPr>
            </a:lvl3pPr>
            <a:lvl4pPr>
              <a:defRPr lang="en-US" sz="2000" dirty="0" smtClean="0">
                <a:solidFill>
                  <a:schemeClr val="tx2"/>
                </a:solidFill>
              </a:defRPr>
            </a:lvl4pPr>
            <a:lvl5pPr>
              <a:defRPr lang="en-US" sz="2000" dirty="0">
                <a:solidFill>
                  <a:schemeClr val="tx2"/>
                </a:solidFill>
              </a:defRPr>
            </a:lvl5pPr>
          </a:lstStyle>
          <a:p>
            <a:pPr marL="228600" lvl="0" indent="-2286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93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DDF029-344A-4F7B-8B15-36B34122D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9" y="213007"/>
            <a:ext cx="11494462" cy="95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06D26-6B2A-453F-A5D5-8559783F3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019" y="1588957"/>
            <a:ext cx="11494462" cy="4588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590DC91-0561-455B-9389-8611D7ADD8FC}"/>
              </a:ext>
            </a:extLst>
          </p:cNvPr>
          <p:cNvSpPr txBox="1">
            <a:spLocks/>
          </p:cNvSpPr>
          <p:nvPr userDrawn="1"/>
        </p:nvSpPr>
        <p:spPr>
          <a:xfrm>
            <a:off x="712887" y="6468349"/>
            <a:ext cx="3174220" cy="151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venir Next" panose="020B0503020202020204" pitchFamily="34" charset="0"/>
              </a:rPr>
              <a:t>© 2018 data Artisans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venir Next" panose="020B0503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D897C4-35B9-4F19-8CF3-CE2AEBBA24A8}"/>
              </a:ext>
            </a:extLst>
          </p:cNvPr>
          <p:cNvCxnSpPr/>
          <p:nvPr userDrawn="1"/>
        </p:nvCxnSpPr>
        <p:spPr>
          <a:xfrm>
            <a:off x="619649" y="6454932"/>
            <a:ext cx="0" cy="17859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67DE1C-9F8B-42DA-8228-234835E19EF6}"/>
              </a:ext>
            </a:extLst>
          </p:cNvPr>
          <p:cNvSpPr txBox="1">
            <a:spLocks/>
          </p:cNvSpPr>
          <p:nvPr userDrawn="1"/>
        </p:nvSpPr>
        <p:spPr>
          <a:xfrm>
            <a:off x="242193" y="6368811"/>
            <a:ext cx="424076" cy="35083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fld id="{458826B1-7002-4565-B883-2F72735206FA}" type="slidenum">
              <a:rPr lang="en-US" sz="900" b="0" smtClean="0">
                <a:solidFill>
                  <a:schemeClr val="bg1">
                    <a:lumMod val="65000"/>
                  </a:schemeClr>
                </a:solidFill>
                <a:latin typeface="Avenir Next" panose="020B0503020202020204" pitchFamily="34" charset="0"/>
              </a:rPr>
              <a:pPr lvl="1"/>
              <a:t>‹#›</a:t>
            </a:fld>
            <a:endParaRPr lang="en-US" sz="900" b="0" dirty="0">
              <a:solidFill>
                <a:schemeClr val="bg1">
                  <a:lumMod val="6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273399-CC1A-45CD-90E6-BC6EE1647702}"/>
              </a:ext>
            </a:extLst>
          </p:cNvPr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79039C-EB79-4B8B-9B75-CEC82FDE0021}"/>
              </a:ext>
            </a:extLst>
          </p:cNvPr>
          <p:cNvGrpSpPr/>
          <p:nvPr userDrawn="1"/>
        </p:nvGrpSpPr>
        <p:grpSpPr>
          <a:xfrm>
            <a:off x="11674074" y="6393970"/>
            <a:ext cx="270609" cy="271864"/>
            <a:chOff x="7702550" y="2619375"/>
            <a:chExt cx="684213" cy="687388"/>
          </a:xfrm>
        </p:grpSpPr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4D338A3B-8159-463F-AC78-4098F1429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02550" y="2879725"/>
              <a:ext cx="433388" cy="427038"/>
            </a:xfrm>
            <a:custGeom>
              <a:avLst/>
              <a:gdLst>
                <a:gd name="T0" fmla="*/ 27 w 57"/>
                <a:gd name="T1" fmla="*/ 16 h 56"/>
                <a:gd name="T2" fmla="*/ 27 w 57"/>
                <a:gd name="T3" fmla="*/ 0 h 56"/>
                <a:gd name="T4" fmla="*/ 7 w 57"/>
                <a:gd name="T5" fmla="*/ 0 h 56"/>
                <a:gd name="T6" fmla="*/ 0 w 57"/>
                <a:gd name="T7" fmla="*/ 6 h 56"/>
                <a:gd name="T8" fmla="*/ 0 w 57"/>
                <a:gd name="T9" fmla="*/ 49 h 56"/>
                <a:gd name="T10" fmla="*/ 7 w 57"/>
                <a:gd name="T11" fmla="*/ 56 h 56"/>
                <a:gd name="T12" fmla="*/ 50 w 57"/>
                <a:gd name="T13" fmla="*/ 56 h 56"/>
                <a:gd name="T14" fmla="*/ 57 w 57"/>
                <a:gd name="T15" fmla="*/ 49 h 56"/>
                <a:gd name="T16" fmla="*/ 57 w 57"/>
                <a:gd name="T17" fmla="*/ 29 h 56"/>
                <a:gd name="T18" fmla="*/ 40 w 57"/>
                <a:gd name="T19" fmla="*/ 29 h 56"/>
                <a:gd name="T20" fmla="*/ 27 w 57"/>
                <a:gd name="T21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56">
                  <a:moveTo>
                    <a:pt x="27" y="16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3" y="56"/>
                    <a:pt x="7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4" y="56"/>
                    <a:pt x="57" y="53"/>
                    <a:pt x="57" y="4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3" y="29"/>
                    <a:pt x="27" y="23"/>
                    <a:pt x="27" y="16"/>
                  </a:cubicBez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E261179E-2B69-44BB-AA3F-A9C0D0476C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61313" y="2619375"/>
              <a:ext cx="425450" cy="427038"/>
            </a:xfrm>
            <a:custGeom>
              <a:avLst/>
              <a:gdLst>
                <a:gd name="T0" fmla="*/ 56 w 56"/>
                <a:gd name="T1" fmla="*/ 50 h 56"/>
                <a:gd name="T2" fmla="*/ 50 w 56"/>
                <a:gd name="T3" fmla="*/ 56 h 56"/>
                <a:gd name="T4" fmla="*/ 6 w 56"/>
                <a:gd name="T5" fmla="*/ 56 h 56"/>
                <a:gd name="T6" fmla="*/ 0 w 56"/>
                <a:gd name="T7" fmla="*/ 50 h 56"/>
                <a:gd name="T8" fmla="*/ 0 w 56"/>
                <a:gd name="T9" fmla="*/ 7 h 56"/>
                <a:gd name="T10" fmla="*/ 6 w 56"/>
                <a:gd name="T11" fmla="*/ 0 h 56"/>
                <a:gd name="T12" fmla="*/ 50 w 56"/>
                <a:gd name="T13" fmla="*/ 0 h 56"/>
                <a:gd name="T14" fmla="*/ 56 w 56"/>
                <a:gd name="T15" fmla="*/ 7 h 56"/>
                <a:gd name="T16" fmla="*/ 56 w 56"/>
                <a:gd name="T17" fmla="*/ 5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50"/>
                  </a:moveTo>
                  <a:cubicBezTo>
                    <a:pt x="56" y="54"/>
                    <a:pt x="53" y="56"/>
                    <a:pt x="50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3" y="56"/>
                    <a:pt x="0" y="54"/>
                    <a:pt x="0" y="5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lnTo>
                    <a:pt x="56" y="50"/>
                  </a:lnTo>
                  <a:close/>
                </a:path>
              </a:pathLst>
            </a:custGeom>
            <a:solidFill>
              <a:srgbClr val="32A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2542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  <p:sldLayoutId id="2147483713" r:id="rId5"/>
    <p:sldLayoutId id="2147483714" r:id="rId6"/>
    <p:sldLayoutId id="2147483717" r:id="rId7"/>
    <p:sldLayoutId id="2147483715" r:id="rId8"/>
    <p:sldLayoutId id="2147483716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800" kern="1200" cap="all" baseline="0">
          <a:solidFill>
            <a:schemeClr val="tx1"/>
          </a:solidFill>
          <a:latin typeface="Avenir Next Demi Bold" panose="020B07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‒"/>
        <a:defRPr sz="2000" kern="1200">
          <a:solidFill>
            <a:schemeClr val="tx1">
              <a:lumMod val="75000"/>
              <a:lumOff val="25000"/>
            </a:schemeClr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‒"/>
        <a:defRPr sz="1600" kern="1200">
          <a:solidFill>
            <a:schemeClr val="tx1">
              <a:lumMod val="75000"/>
              <a:lumOff val="25000"/>
            </a:schemeClr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ata-artisans.com/downloa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18" Type="http://schemas.openxmlformats.org/officeDocument/2006/relationships/image" Target="../media/image33.png"/><Relationship Id="rId26" Type="http://schemas.openxmlformats.org/officeDocument/2006/relationships/image" Target="../media/image41.jp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20" Type="http://schemas.openxmlformats.org/officeDocument/2006/relationships/image" Target="../media/image35.jp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jpg"/><Relationship Id="rId28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info.data-artisans.com/book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19D127-6465-43A4-AB82-79956998B7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839" y="4852327"/>
            <a:ext cx="8281561" cy="359488"/>
          </a:xfrm>
        </p:spPr>
        <p:txBody>
          <a:bodyPr/>
          <a:lstStyle/>
          <a:p>
            <a:r>
              <a:rPr lang="en-US" dirty="0"/>
              <a:t>Aljoscha Krettek, Software Engineer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108B3C-DAB0-418C-BA06-31DD2D0FEA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837" y="1217073"/>
            <a:ext cx="11354963" cy="3015494"/>
          </a:xfrm>
        </p:spPr>
        <p:txBody>
          <a:bodyPr/>
          <a:lstStyle/>
          <a:p>
            <a:r>
              <a:rPr lang="de-DE" dirty="0"/>
              <a:t>Stream Processing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Practitioner</a:t>
            </a:r>
            <a:r>
              <a:rPr lang="de-DE" dirty="0"/>
              <a:t>: </a:t>
            </a:r>
            <a:r>
              <a:rPr lang="de-DE" dirty="0" err="1"/>
              <a:t>Blueprints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Common Stream Processing </a:t>
            </a:r>
            <a:r>
              <a:rPr lang="de-DE" dirty="0" err="1"/>
              <a:t>Use</a:t>
            </a:r>
            <a:r>
              <a:rPr lang="de-DE" dirty="0"/>
              <a:t> Cases </a:t>
            </a:r>
            <a:r>
              <a:rPr lang="de-DE" dirty="0" err="1"/>
              <a:t>with</a:t>
            </a:r>
            <a:r>
              <a:rPr lang="de-DE" dirty="0"/>
              <a:t> Apache Flink®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958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369563-FE4E-4245-AAED-6D00D4A74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839" y="3135034"/>
            <a:ext cx="10831513" cy="923330"/>
          </a:xfrm>
        </p:spPr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stream</a:t>
            </a:r>
            <a:r>
              <a:rPr lang="de-DE" dirty="0"/>
              <a:t>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blueprints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5267A-A936-9042-B06C-CDE319924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839" y="4081224"/>
            <a:ext cx="10831513" cy="369332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50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DFB75-175F-944C-9CC5-FDF8F5CBB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Aggregation of timestamped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B8AA2-5BDA-A845-B41C-065751D2D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Use cases</a:t>
            </a:r>
          </a:p>
          <a:p>
            <a:pPr lvl="1"/>
            <a:r>
              <a:rPr lang="en-GB" sz="2800" dirty="0"/>
              <a:t>Give me the number of tweet impressions per tweet for every hour/day/…</a:t>
            </a:r>
          </a:p>
          <a:p>
            <a:pPr lvl="1"/>
            <a:r>
              <a:rPr lang="en-GB" sz="2800" dirty="0"/>
              <a:t>Calculate the average temperature over 10 minute intervals for each sensor in my warehouse</a:t>
            </a:r>
          </a:p>
          <a:p>
            <a:pPr lvl="1"/>
            <a:r>
              <a:rPr lang="en-GB" sz="2800" dirty="0"/>
              <a:t>Aggregate user interaction data for my website to display on my internal dashboards</a:t>
            </a:r>
          </a:p>
        </p:txBody>
      </p:sp>
    </p:spTree>
    <p:extLst>
      <p:ext uri="{BB962C8B-B14F-4D97-AF65-F5344CB8AC3E}">
        <p14:creationId xmlns:p14="http://schemas.microsoft.com/office/powerpoint/2010/main" val="79854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DFB75-175F-944C-9CC5-FDF8F5CBB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Aggregation of timestamped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809AEA-6731-8049-BFB7-947BBB95F8E2}"/>
              </a:ext>
            </a:extLst>
          </p:cNvPr>
          <p:cNvSpPr/>
          <p:nvPr/>
        </p:nvSpPr>
        <p:spPr bwMode="auto">
          <a:xfrm>
            <a:off x="5294031" y="2689412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windowed</a:t>
            </a: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aggregation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481E9E-E906-1144-BD53-7971CE3C9832}"/>
              </a:ext>
            </a:extLst>
          </p:cNvPr>
          <p:cNvCxnSpPr>
            <a:cxnSpLocks/>
            <a:stCxn id="16" idx="3"/>
            <a:endCxn id="7" idx="1"/>
          </p:cNvCxnSpPr>
          <p:nvPr/>
        </p:nvCxnSpPr>
        <p:spPr>
          <a:xfrm flipV="1">
            <a:off x="3870013" y="3652247"/>
            <a:ext cx="1424018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B302F4-5601-F34E-8657-11A4BB2BAE8C}"/>
              </a:ext>
            </a:extLst>
          </p:cNvPr>
          <p:cNvCxnSpPr>
            <a:cxnSpLocks/>
            <a:stCxn id="7" idx="3"/>
            <a:endCxn id="18" idx="1"/>
          </p:cNvCxnSpPr>
          <p:nvPr/>
        </p:nvCxnSpPr>
        <p:spPr>
          <a:xfrm>
            <a:off x="7219701" y="3652247"/>
            <a:ext cx="1424018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621535C-3C65-614C-AA1B-0C13A9B7815F}"/>
              </a:ext>
            </a:extLst>
          </p:cNvPr>
          <p:cNvSpPr/>
          <p:nvPr/>
        </p:nvSpPr>
        <p:spPr bwMode="auto">
          <a:xfrm>
            <a:off x="1944343" y="2696109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source</a:t>
            </a:r>
          </a:p>
        </p:txBody>
      </p:sp>
      <p:sp>
        <p:nvSpPr>
          <p:cNvPr id="17" name="Magnetic Disk 16">
            <a:extLst>
              <a:ext uri="{FF2B5EF4-FFF2-40B4-BE49-F238E27FC236}">
                <a16:creationId xmlns:a16="http://schemas.microsoft.com/office/drawing/2014/main" id="{40AA0DF2-9A12-D043-B014-453D3E625848}"/>
              </a:ext>
            </a:extLst>
          </p:cNvPr>
          <p:cNvSpPr/>
          <p:nvPr/>
        </p:nvSpPr>
        <p:spPr bwMode="auto">
          <a:xfrm>
            <a:off x="6792009" y="4262521"/>
            <a:ext cx="855383" cy="830629"/>
          </a:xfrm>
          <a:prstGeom prst="flowChartMagneticDisk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 dirty="0" err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545072-085A-DF44-8B92-1DCD1C97C1FC}"/>
              </a:ext>
            </a:extLst>
          </p:cNvPr>
          <p:cNvSpPr/>
          <p:nvPr/>
        </p:nvSpPr>
        <p:spPr bwMode="auto">
          <a:xfrm>
            <a:off x="8643719" y="2696109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sink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0FBC4B-7CF1-CE46-AE6D-6668EB41905F}"/>
              </a:ext>
            </a:extLst>
          </p:cNvPr>
          <p:cNvCxnSpPr>
            <a:cxnSpLocks/>
          </p:cNvCxnSpPr>
          <p:nvPr/>
        </p:nvCxnSpPr>
        <p:spPr>
          <a:xfrm flipV="1">
            <a:off x="5693729" y="5158211"/>
            <a:ext cx="785013" cy="419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1002F90-49A7-1E42-AF13-14B0DE4EB6E7}"/>
              </a:ext>
            </a:extLst>
          </p:cNvPr>
          <p:cNvSpPr txBox="1"/>
          <p:nvPr/>
        </p:nvSpPr>
        <p:spPr>
          <a:xfrm>
            <a:off x="3149699" y="5822662"/>
            <a:ext cx="5017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state: contents of all the in-flight windows</a:t>
            </a:r>
          </a:p>
        </p:txBody>
      </p:sp>
    </p:spTree>
    <p:extLst>
      <p:ext uri="{BB962C8B-B14F-4D97-AF65-F5344CB8AC3E}">
        <p14:creationId xmlns:p14="http://schemas.microsoft.com/office/powerpoint/2010/main" val="55688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ED6A97-D76B-4643-A4CC-6894D4CB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Aggregation of timestamped data</a:t>
            </a:r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3E8C77-4EB6-8847-A861-9CB835E9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19" y="2270953"/>
            <a:ext cx="11494462" cy="3520247"/>
          </a:xfrm>
        </p:spPr>
        <p:txBody>
          <a:bodyPr/>
          <a:lstStyle/>
          <a:p>
            <a:r>
              <a:rPr lang="en-GB" sz="2800" dirty="0"/>
              <a:t>Do I want to window by event-time or processing time?</a:t>
            </a:r>
          </a:p>
          <a:p>
            <a:r>
              <a:rPr lang="en-GB" sz="2800" dirty="0">
                <a:sym typeface="Wingdings" pitchFamily="2" charset="2"/>
              </a:rPr>
              <a:t>If using event-time, how do I know when my window is “done”?</a:t>
            </a:r>
          </a:p>
          <a:p>
            <a:r>
              <a:rPr lang="en-GB" sz="2800" dirty="0">
                <a:sym typeface="Wingdings" pitchFamily="2" charset="2"/>
              </a:rPr>
              <a:t>What happens if data arrives out of order with respect to their timestamp?</a:t>
            </a:r>
          </a:p>
          <a:p>
            <a:r>
              <a:rPr lang="en-GB" sz="2800" dirty="0"/>
              <a:t>If using event-time, when is data considered late?</a:t>
            </a:r>
          </a:p>
          <a:p>
            <a:r>
              <a:rPr lang="en-GB" sz="2800" dirty="0"/>
              <a:t>What should happen with late data?</a:t>
            </a:r>
          </a:p>
          <a:p>
            <a:pPr lvl="1"/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DBC0C-8781-0547-B205-2C4AF2885B02}"/>
              </a:ext>
            </a:extLst>
          </p:cNvPr>
          <p:cNvSpPr txBox="1"/>
          <p:nvPr/>
        </p:nvSpPr>
        <p:spPr>
          <a:xfrm>
            <a:off x="351019" y="1488152"/>
            <a:ext cx="5016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Some things to look out for.</a:t>
            </a:r>
          </a:p>
        </p:txBody>
      </p:sp>
    </p:spTree>
    <p:extLst>
      <p:ext uri="{BB962C8B-B14F-4D97-AF65-F5344CB8AC3E}">
        <p14:creationId xmlns:p14="http://schemas.microsoft.com/office/powerpoint/2010/main" val="1400367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ED6A97-D76B-4643-A4CC-6894D4CB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Aggregation of timestamped data</a:t>
            </a:r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3E8C77-4EB6-8847-A861-9CB835E9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19" y="2270953"/>
            <a:ext cx="11494462" cy="3520247"/>
          </a:xfrm>
        </p:spPr>
        <p:txBody>
          <a:bodyPr/>
          <a:lstStyle/>
          <a:p>
            <a:r>
              <a:rPr lang="en-GB" sz="2800" dirty="0"/>
              <a:t>Windowing API</a:t>
            </a:r>
          </a:p>
          <a:p>
            <a:r>
              <a:rPr lang="en-GB" sz="2800" dirty="0">
                <a:sym typeface="Wingdings" pitchFamily="2" charset="2"/>
              </a:rPr>
              <a:t>Timestamp assigners/watermark extractors for defining event-time and defining “readiness”</a:t>
            </a:r>
          </a:p>
          <a:p>
            <a:r>
              <a:rPr lang="en-GB" sz="2800" i="1" dirty="0">
                <a:sym typeface="Wingdings" pitchFamily="2" charset="2"/>
              </a:rPr>
              <a:t>Allowed lateness</a:t>
            </a:r>
            <a:r>
              <a:rPr lang="en-GB" sz="2800" dirty="0">
                <a:sym typeface="Wingdings" pitchFamily="2" charset="2"/>
              </a:rPr>
              <a:t> for defining when data is late</a:t>
            </a:r>
          </a:p>
          <a:p>
            <a:r>
              <a:rPr lang="en-GB" sz="2800" dirty="0">
                <a:sym typeface="Wingdings" pitchFamily="2" charset="2"/>
              </a:rPr>
              <a:t>Side output of late data as a special flow path</a:t>
            </a:r>
          </a:p>
          <a:p>
            <a:endParaRPr lang="en-GB" sz="2800" dirty="0"/>
          </a:p>
          <a:p>
            <a:pPr lvl="1"/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DBC0C-8781-0547-B205-2C4AF2885B02}"/>
              </a:ext>
            </a:extLst>
          </p:cNvPr>
          <p:cNvSpPr txBox="1"/>
          <p:nvPr/>
        </p:nvSpPr>
        <p:spPr>
          <a:xfrm>
            <a:off x="351019" y="1488152"/>
            <a:ext cx="440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Flink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features to look at.</a:t>
            </a:r>
          </a:p>
        </p:txBody>
      </p:sp>
    </p:spTree>
    <p:extLst>
      <p:ext uri="{BB962C8B-B14F-4D97-AF65-F5344CB8AC3E}">
        <p14:creationId xmlns:p14="http://schemas.microsoft.com/office/powerpoint/2010/main" val="1071303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DFB75-175F-944C-9CC5-FDF8F5CBB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Aggregation of timestamped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809AEA-6731-8049-BFB7-947BBB95F8E2}"/>
              </a:ext>
            </a:extLst>
          </p:cNvPr>
          <p:cNvSpPr/>
          <p:nvPr/>
        </p:nvSpPr>
        <p:spPr bwMode="auto">
          <a:xfrm>
            <a:off x="5114738" y="2241174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windowed</a:t>
            </a: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aggregation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481E9E-E906-1144-BD53-7971CE3C9832}"/>
              </a:ext>
            </a:extLst>
          </p:cNvPr>
          <p:cNvCxnSpPr>
            <a:cxnSpLocks/>
            <a:stCxn id="16" idx="3"/>
            <a:endCxn id="7" idx="1"/>
          </p:cNvCxnSpPr>
          <p:nvPr/>
        </p:nvCxnSpPr>
        <p:spPr>
          <a:xfrm flipV="1">
            <a:off x="3690720" y="3204009"/>
            <a:ext cx="1424018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B302F4-5601-F34E-8657-11A4BB2BAE8C}"/>
              </a:ext>
            </a:extLst>
          </p:cNvPr>
          <p:cNvCxnSpPr>
            <a:cxnSpLocks/>
            <a:stCxn id="7" idx="3"/>
            <a:endCxn id="18" idx="1"/>
          </p:cNvCxnSpPr>
          <p:nvPr/>
        </p:nvCxnSpPr>
        <p:spPr>
          <a:xfrm>
            <a:off x="7040408" y="3204009"/>
            <a:ext cx="1424018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621535C-3C65-614C-AA1B-0C13A9B7815F}"/>
              </a:ext>
            </a:extLst>
          </p:cNvPr>
          <p:cNvSpPr/>
          <p:nvPr/>
        </p:nvSpPr>
        <p:spPr bwMode="auto">
          <a:xfrm>
            <a:off x="1765050" y="2247871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kinesis</a:t>
            </a:r>
          </a:p>
        </p:txBody>
      </p:sp>
      <p:sp>
        <p:nvSpPr>
          <p:cNvPr id="17" name="Magnetic Disk 16">
            <a:extLst>
              <a:ext uri="{FF2B5EF4-FFF2-40B4-BE49-F238E27FC236}">
                <a16:creationId xmlns:a16="http://schemas.microsoft.com/office/drawing/2014/main" id="{40AA0DF2-9A12-D043-B014-453D3E625848}"/>
              </a:ext>
            </a:extLst>
          </p:cNvPr>
          <p:cNvSpPr/>
          <p:nvPr/>
        </p:nvSpPr>
        <p:spPr bwMode="auto">
          <a:xfrm>
            <a:off x="6612716" y="3814283"/>
            <a:ext cx="855383" cy="830629"/>
          </a:xfrm>
          <a:prstGeom prst="flowChartMagneticDisk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 dirty="0" err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545072-085A-DF44-8B92-1DCD1C97C1FC}"/>
              </a:ext>
            </a:extLst>
          </p:cNvPr>
          <p:cNvSpPr/>
          <p:nvPr/>
        </p:nvSpPr>
        <p:spPr bwMode="auto">
          <a:xfrm>
            <a:off x="8464426" y="2247871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write to Elastic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9D1C07-9168-F440-A9BD-B09B288B2EBE}"/>
              </a:ext>
            </a:extLst>
          </p:cNvPr>
          <p:cNvSpPr/>
          <p:nvPr/>
        </p:nvSpPr>
        <p:spPr bwMode="auto">
          <a:xfrm>
            <a:off x="8464426" y="4644912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alert real humans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5C084A73-FC40-204F-8269-AD2D6B46C149}"/>
              </a:ext>
            </a:extLst>
          </p:cNvPr>
          <p:cNvCxnSpPr>
            <a:stCxn id="7" idx="2"/>
            <a:endCxn id="11" idx="1"/>
          </p:cNvCxnSpPr>
          <p:nvPr/>
        </p:nvCxnSpPr>
        <p:spPr>
          <a:xfrm rot="16200000" flipH="1">
            <a:off x="6550548" y="3693868"/>
            <a:ext cx="1440903" cy="2386853"/>
          </a:xfrm>
          <a:prstGeom prst="bentConnector2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9B593E4-E0EE-D64A-9506-1051A74C61EB}"/>
              </a:ext>
            </a:extLst>
          </p:cNvPr>
          <p:cNvSpPr txBox="1"/>
          <p:nvPr/>
        </p:nvSpPr>
        <p:spPr>
          <a:xfrm>
            <a:off x="6506563" y="5653196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late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52EA22-8EC4-D84C-B9EE-DC04B9AF0E3D}"/>
              </a:ext>
            </a:extLst>
          </p:cNvPr>
          <p:cNvSpPr txBox="1"/>
          <p:nvPr/>
        </p:nvSpPr>
        <p:spPr>
          <a:xfrm>
            <a:off x="4673699" y="1707160"/>
            <a:ext cx="3068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allowed lateness: 10 min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7F1A9A-3241-4446-85B8-A08C43E42B0E}"/>
              </a:ext>
            </a:extLst>
          </p:cNvPr>
          <p:cNvSpPr txBox="1"/>
          <p:nvPr/>
        </p:nvSpPr>
        <p:spPr>
          <a:xfrm>
            <a:off x="778455" y="4361232"/>
            <a:ext cx="382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extract timestamps/watermarks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12DDF3-C707-DC46-BF09-7851ABFDB585}"/>
              </a:ext>
            </a:extLst>
          </p:cNvPr>
          <p:cNvSpPr txBox="1"/>
          <p:nvPr/>
        </p:nvSpPr>
        <p:spPr>
          <a:xfrm>
            <a:off x="6390524" y="5224889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side output</a:t>
            </a:r>
          </a:p>
        </p:txBody>
      </p:sp>
    </p:spTree>
    <p:extLst>
      <p:ext uri="{BB962C8B-B14F-4D97-AF65-F5344CB8AC3E}">
        <p14:creationId xmlns:p14="http://schemas.microsoft.com/office/powerpoint/2010/main" val="3898701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BE7D-9E8E-0D4F-AF35-F55CD056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Enriching data with “side input”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FADB397C-DFF7-8443-A9DE-98A0DB7B4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Use cases</a:t>
            </a:r>
          </a:p>
          <a:p>
            <a:pPr lvl="1"/>
            <a:r>
              <a:rPr lang="en-GB" sz="2800" dirty="0"/>
              <a:t>Enrich user events with known user data</a:t>
            </a:r>
          </a:p>
          <a:p>
            <a:pPr lvl="1"/>
            <a:r>
              <a:rPr lang="en-GB" sz="2800" dirty="0"/>
              <a:t>Add geolocation information to geotagged events</a:t>
            </a:r>
          </a:p>
          <a:p>
            <a:pPr lvl="1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83761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BE7D-9E8E-0D4F-AF35-F55CD056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Enriching data with “side input”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FB66AC-8261-9F4F-BEC5-5BC7569D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029" y="3680781"/>
            <a:ext cx="3095865" cy="25203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4BEDC8-5EDC-AF45-ABBD-698655B21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93" y="3680781"/>
            <a:ext cx="1141560" cy="114887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96E5A6-7736-4643-A9B8-95119C28CE96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515472" y="4245588"/>
            <a:ext cx="1424018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DECCD26-5230-964B-AA36-34A665F9A5C8}"/>
              </a:ext>
            </a:extLst>
          </p:cNvPr>
          <p:cNvSpPr/>
          <p:nvPr/>
        </p:nvSpPr>
        <p:spPr bwMode="auto">
          <a:xfrm>
            <a:off x="2589802" y="3289450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filter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8EFE1F-4123-9943-8B9F-C72438A2DBA1}"/>
              </a:ext>
            </a:extLst>
          </p:cNvPr>
          <p:cNvSpPr/>
          <p:nvPr/>
        </p:nvSpPr>
        <p:spPr bwMode="auto">
          <a:xfrm>
            <a:off x="5939490" y="3282753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enrich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24EFC2-44FE-D34C-BF65-6A8403898E3D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 flipV="1">
            <a:off x="2043953" y="4252285"/>
            <a:ext cx="545849" cy="29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5F7FAE-9960-8543-A51C-C64280A0E0F0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7865160" y="4245588"/>
            <a:ext cx="495869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460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BE7D-9E8E-0D4F-AF35-F55CD056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Enriching data with “side input”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FB66AC-8261-9F4F-BEC5-5BC7569D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029" y="3680781"/>
            <a:ext cx="3095865" cy="25203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4BEDC8-5EDC-AF45-ABBD-698655B21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93" y="3680781"/>
            <a:ext cx="1141560" cy="114887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96E5A6-7736-4643-A9B8-95119C28CE96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515472" y="4245588"/>
            <a:ext cx="1424018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DECCD26-5230-964B-AA36-34A665F9A5C8}"/>
              </a:ext>
            </a:extLst>
          </p:cNvPr>
          <p:cNvSpPr/>
          <p:nvPr/>
        </p:nvSpPr>
        <p:spPr bwMode="auto">
          <a:xfrm>
            <a:off x="2589802" y="3289450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filter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8EFE1F-4123-9943-8B9F-C72438A2DBA1}"/>
              </a:ext>
            </a:extLst>
          </p:cNvPr>
          <p:cNvSpPr/>
          <p:nvPr/>
        </p:nvSpPr>
        <p:spPr bwMode="auto">
          <a:xfrm>
            <a:off x="5939490" y="3282753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enrich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24EFC2-44FE-D34C-BF65-6A8403898E3D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 flipV="1">
            <a:off x="2043953" y="4252285"/>
            <a:ext cx="545849" cy="29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5F7FAE-9960-8543-A51C-C64280A0E0F0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7865160" y="4245588"/>
            <a:ext cx="495869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0A44325-FD4E-434D-BAA4-E02EFFCD9D4C}"/>
              </a:ext>
            </a:extLst>
          </p:cNvPr>
          <p:cNvSpPr txBox="1"/>
          <p:nvPr/>
        </p:nvSpPr>
        <p:spPr>
          <a:xfrm>
            <a:off x="351019" y="1541939"/>
            <a:ext cx="2930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Naïve approach</a:t>
            </a:r>
          </a:p>
        </p:txBody>
      </p:sp>
      <p:sp>
        <p:nvSpPr>
          <p:cNvPr id="11" name="Magnetic Disk 10">
            <a:extLst>
              <a:ext uri="{FF2B5EF4-FFF2-40B4-BE49-F238E27FC236}">
                <a16:creationId xmlns:a16="http://schemas.microsoft.com/office/drawing/2014/main" id="{A23B4EEC-6113-1A45-AF78-71D363F28666}"/>
              </a:ext>
            </a:extLst>
          </p:cNvPr>
          <p:cNvSpPr/>
          <p:nvPr/>
        </p:nvSpPr>
        <p:spPr bwMode="auto">
          <a:xfrm>
            <a:off x="6295341" y="1290033"/>
            <a:ext cx="1199155" cy="1164453"/>
          </a:xfrm>
          <a:prstGeom prst="flowChartMagneticDisk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 dirty="0" err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4BAC66-C098-C24D-B958-014CAF114A3D}"/>
              </a:ext>
            </a:extLst>
          </p:cNvPr>
          <p:cNvCxnSpPr>
            <a:cxnSpLocks/>
            <a:stCxn id="11" idx="3"/>
            <a:endCxn id="29" idx="0"/>
          </p:cNvCxnSpPr>
          <p:nvPr/>
        </p:nvCxnSpPr>
        <p:spPr>
          <a:xfrm>
            <a:off x="6894919" y="2454486"/>
            <a:ext cx="7406" cy="8282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CA147AD-4D98-F84E-A5B4-FD1D3DE74BD1}"/>
              </a:ext>
            </a:extLst>
          </p:cNvPr>
          <p:cNvSpPr txBox="1"/>
          <p:nvPr/>
        </p:nvSpPr>
        <p:spPr>
          <a:xfrm>
            <a:off x="8061881" y="1367408"/>
            <a:ext cx="3359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synchronous access to external data store for every element</a:t>
            </a:r>
          </a:p>
        </p:txBody>
      </p:sp>
    </p:spTree>
    <p:extLst>
      <p:ext uri="{BB962C8B-B14F-4D97-AF65-F5344CB8AC3E}">
        <p14:creationId xmlns:p14="http://schemas.microsoft.com/office/powerpoint/2010/main" val="3011351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BE7D-9E8E-0D4F-AF35-F55CD056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Enriching data with “side input”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FB66AC-8261-9F4F-BEC5-5BC7569D0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029" y="3680781"/>
            <a:ext cx="3095865" cy="25203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4BEDC8-5EDC-AF45-ABBD-698655B21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93" y="3680781"/>
            <a:ext cx="1141560" cy="114887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96E5A6-7736-4643-A9B8-95119C28CE96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515472" y="4245588"/>
            <a:ext cx="1424018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DECCD26-5230-964B-AA36-34A665F9A5C8}"/>
              </a:ext>
            </a:extLst>
          </p:cNvPr>
          <p:cNvSpPr/>
          <p:nvPr/>
        </p:nvSpPr>
        <p:spPr bwMode="auto">
          <a:xfrm>
            <a:off x="2589802" y="3289450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filter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8EFE1F-4123-9943-8B9F-C72438A2DBA1}"/>
              </a:ext>
            </a:extLst>
          </p:cNvPr>
          <p:cNvSpPr/>
          <p:nvPr/>
        </p:nvSpPr>
        <p:spPr bwMode="auto">
          <a:xfrm>
            <a:off x="5939490" y="3282753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enrich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24EFC2-44FE-D34C-BF65-6A8403898E3D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 flipV="1">
            <a:off x="2043953" y="4252285"/>
            <a:ext cx="545849" cy="29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5F7FAE-9960-8543-A51C-C64280A0E0F0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7865160" y="4245588"/>
            <a:ext cx="495869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0A44325-FD4E-434D-BAA4-E02EFFCD9D4C}"/>
              </a:ext>
            </a:extLst>
          </p:cNvPr>
          <p:cNvSpPr txBox="1"/>
          <p:nvPr/>
        </p:nvSpPr>
        <p:spPr>
          <a:xfrm>
            <a:off x="351019" y="1541939"/>
            <a:ext cx="4401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Slightly better approach</a:t>
            </a:r>
          </a:p>
        </p:txBody>
      </p:sp>
      <p:sp>
        <p:nvSpPr>
          <p:cNvPr id="11" name="Magnetic Disk 10">
            <a:extLst>
              <a:ext uri="{FF2B5EF4-FFF2-40B4-BE49-F238E27FC236}">
                <a16:creationId xmlns:a16="http://schemas.microsoft.com/office/drawing/2014/main" id="{A23B4EEC-6113-1A45-AF78-71D363F28666}"/>
              </a:ext>
            </a:extLst>
          </p:cNvPr>
          <p:cNvSpPr/>
          <p:nvPr/>
        </p:nvSpPr>
        <p:spPr bwMode="auto">
          <a:xfrm>
            <a:off x="6295341" y="1290033"/>
            <a:ext cx="1199155" cy="1164453"/>
          </a:xfrm>
          <a:prstGeom prst="flowChartMagneticDisk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 dirty="0" err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4BAC66-C098-C24D-B958-014CAF114A3D}"/>
              </a:ext>
            </a:extLst>
          </p:cNvPr>
          <p:cNvCxnSpPr>
            <a:cxnSpLocks/>
            <a:stCxn id="11" idx="3"/>
            <a:endCxn id="29" idx="0"/>
          </p:cNvCxnSpPr>
          <p:nvPr/>
        </p:nvCxnSpPr>
        <p:spPr>
          <a:xfrm>
            <a:off x="6894919" y="2454486"/>
            <a:ext cx="7406" cy="8282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CA147AD-4D98-F84E-A5B4-FD1D3DE74BD1}"/>
              </a:ext>
            </a:extLst>
          </p:cNvPr>
          <p:cNvSpPr txBox="1"/>
          <p:nvPr/>
        </p:nvSpPr>
        <p:spPr>
          <a:xfrm>
            <a:off x="8061881" y="1367408"/>
            <a:ext cx="3359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asynchronous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access to external data store for every element</a:t>
            </a:r>
          </a:p>
        </p:txBody>
      </p:sp>
    </p:spTree>
    <p:extLst>
      <p:ext uri="{BB962C8B-B14F-4D97-AF65-F5344CB8AC3E}">
        <p14:creationId xmlns:p14="http://schemas.microsoft.com/office/powerpoint/2010/main" val="2846069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D4925-CD42-1443-BF1F-41175E722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839" y="3224687"/>
            <a:ext cx="10831513" cy="923330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stream</a:t>
            </a:r>
            <a:r>
              <a:rPr lang="de-DE" dirty="0"/>
              <a:t>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why‘s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useful</a:t>
            </a:r>
            <a:r>
              <a:rPr lang="de-DE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7EDD3-BE10-7645-BA98-7E6D5A2BE4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839" y="4170877"/>
            <a:ext cx="10831513" cy="369332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524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BE7D-9E8E-0D4F-AF35-F55CD056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Enriching data with “side input”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FB66AC-8261-9F4F-BEC5-5BC7569D0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029" y="3680781"/>
            <a:ext cx="3095865" cy="25203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4BEDC8-5EDC-AF45-ABBD-698655B21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93" y="3680781"/>
            <a:ext cx="1141560" cy="114887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96E5A6-7736-4643-A9B8-95119C28CE96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515472" y="4245588"/>
            <a:ext cx="1424018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DECCD26-5230-964B-AA36-34A665F9A5C8}"/>
              </a:ext>
            </a:extLst>
          </p:cNvPr>
          <p:cNvSpPr/>
          <p:nvPr/>
        </p:nvSpPr>
        <p:spPr bwMode="auto">
          <a:xfrm>
            <a:off x="2589802" y="3289450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filter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8EFE1F-4123-9943-8B9F-C72438A2DBA1}"/>
              </a:ext>
            </a:extLst>
          </p:cNvPr>
          <p:cNvSpPr/>
          <p:nvPr/>
        </p:nvSpPr>
        <p:spPr bwMode="auto">
          <a:xfrm>
            <a:off x="5939490" y="3282753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enrich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24EFC2-44FE-D34C-BF65-6A8403898E3D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 flipV="1">
            <a:off x="2043953" y="4252285"/>
            <a:ext cx="545849" cy="29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5F7FAE-9960-8543-A51C-C64280A0E0F0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7865160" y="4245588"/>
            <a:ext cx="495869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0A44325-FD4E-434D-BAA4-E02EFFCD9D4C}"/>
              </a:ext>
            </a:extLst>
          </p:cNvPr>
          <p:cNvSpPr txBox="1"/>
          <p:nvPr/>
        </p:nvSpPr>
        <p:spPr>
          <a:xfrm>
            <a:off x="456399" y="5749675"/>
            <a:ext cx="4083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“Next-level” approach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147AD-4D98-F84E-A5B4-FD1D3DE74BD1}"/>
              </a:ext>
            </a:extLst>
          </p:cNvPr>
          <p:cNvSpPr txBox="1"/>
          <p:nvPr/>
        </p:nvSpPr>
        <p:spPr>
          <a:xfrm>
            <a:off x="8061881" y="1367408"/>
            <a:ext cx="3359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keep the enrichment data in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Flink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state itself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2D8BC2-D304-4142-A439-73D16EFE9034}"/>
              </a:ext>
            </a:extLst>
          </p:cNvPr>
          <p:cNvSpPr/>
          <p:nvPr/>
        </p:nvSpPr>
        <p:spPr bwMode="auto">
          <a:xfrm>
            <a:off x="2589802" y="1106268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changelog input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BBB64E35-E41B-394D-A3E4-8AC2DC7892AF}"/>
              </a:ext>
            </a:extLst>
          </p:cNvPr>
          <p:cNvSpPr/>
          <p:nvPr/>
        </p:nvSpPr>
        <p:spPr bwMode="auto">
          <a:xfrm>
            <a:off x="7206498" y="4793108"/>
            <a:ext cx="855383" cy="830629"/>
          </a:xfrm>
          <a:prstGeom prst="flowChartMagneticDisk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 dirty="0" err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EC547F4D-BD81-9646-AAEB-1774AFD43484}"/>
              </a:ext>
            </a:extLst>
          </p:cNvPr>
          <p:cNvCxnSpPr>
            <a:stCxn id="14" idx="3"/>
            <a:endCxn id="29" idx="0"/>
          </p:cNvCxnSpPr>
          <p:nvPr/>
        </p:nvCxnSpPr>
        <p:spPr>
          <a:xfrm>
            <a:off x="4515472" y="2069103"/>
            <a:ext cx="2386853" cy="1213650"/>
          </a:xfrm>
          <a:prstGeom prst="bentConnector2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734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ED6A97-D76B-4643-A4CC-6894D4CB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Enriching data with “side input”</a:t>
            </a:r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3E8C77-4EB6-8847-A861-9CB835E9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19" y="2270953"/>
            <a:ext cx="11494462" cy="3520247"/>
          </a:xfrm>
        </p:spPr>
        <p:txBody>
          <a:bodyPr/>
          <a:lstStyle/>
          <a:p>
            <a:r>
              <a:rPr lang="en-GB" sz="2800" dirty="0"/>
              <a:t>Regular user functions/operations</a:t>
            </a:r>
          </a:p>
          <a:p>
            <a:r>
              <a:rPr lang="en-GB" sz="2800" dirty="0" err="1">
                <a:sym typeface="Wingdings" pitchFamily="2" charset="2"/>
              </a:rPr>
              <a:t>Async</a:t>
            </a:r>
            <a:r>
              <a:rPr lang="en-GB" sz="2800" dirty="0">
                <a:sym typeface="Wingdings" pitchFamily="2" charset="2"/>
              </a:rPr>
              <a:t> I/O operation for more efficient data store accesses</a:t>
            </a:r>
          </a:p>
          <a:p>
            <a:r>
              <a:rPr lang="en-GB" sz="2800" dirty="0">
                <a:sym typeface="Wingdings" pitchFamily="2" charset="2"/>
              </a:rPr>
              <a:t>Two-input operations and stateful operations</a:t>
            </a:r>
          </a:p>
          <a:p>
            <a:endParaRPr lang="en-GB" sz="2800" dirty="0"/>
          </a:p>
          <a:p>
            <a:pPr lvl="1"/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DBC0C-8781-0547-B205-2C4AF2885B02}"/>
              </a:ext>
            </a:extLst>
          </p:cNvPr>
          <p:cNvSpPr txBox="1"/>
          <p:nvPr/>
        </p:nvSpPr>
        <p:spPr>
          <a:xfrm>
            <a:off x="351019" y="1488152"/>
            <a:ext cx="440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Flink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features to look at.</a:t>
            </a:r>
          </a:p>
        </p:txBody>
      </p:sp>
    </p:spTree>
    <p:extLst>
      <p:ext uri="{BB962C8B-B14F-4D97-AF65-F5344CB8AC3E}">
        <p14:creationId xmlns:p14="http://schemas.microsoft.com/office/powerpoint/2010/main" val="3992238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65E1A-2C9B-2545-A862-394C4E80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Dynamic processing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EE5A7-DA41-D54C-A3D5-57A669BF7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Use cases</a:t>
            </a:r>
          </a:p>
          <a:p>
            <a:pPr lvl="1"/>
            <a:r>
              <a:rPr lang="en-GB" sz="2800" dirty="0"/>
              <a:t>Update of processing rules via DSL, think dynamic fraud-detection rules/policies</a:t>
            </a:r>
          </a:p>
          <a:p>
            <a:pPr lvl="1"/>
            <a:r>
              <a:rPr lang="en-GB" sz="2800" dirty="0"/>
              <a:t>Live-update of machine learning models</a:t>
            </a:r>
          </a:p>
        </p:txBody>
      </p:sp>
    </p:spTree>
    <p:extLst>
      <p:ext uri="{BB962C8B-B14F-4D97-AF65-F5344CB8AC3E}">
        <p14:creationId xmlns:p14="http://schemas.microsoft.com/office/powerpoint/2010/main" val="3965166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65E1A-2C9B-2545-A862-394C4E80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9" y="213007"/>
            <a:ext cx="11494462" cy="954009"/>
          </a:xfrm>
        </p:spPr>
        <p:txBody>
          <a:bodyPr/>
          <a:lstStyle/>
          <a:p>
            <a:r>
              <a:rPr lang="en-GB" dirty="0"/>
              <a:t>Blueprint: Dynamic processing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A7B900-BDC4-454D-828A-EB35826197E0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838198" y="4783470"/>
            <a:ext cx="1424018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4D3886C-806E-9841-802B-6636B5AD2518}"/>
              </a:ext>
            </a:extLst>
          </p:cNvPr>
          <p:cNvSpPr/>
          <p:nvPr/>
        </p:nvSpPr>
        <p:spPr bwMode="auto">
          <a:xfrm>
            <a:off x="2912528" y="3827332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pre-</a:t>
            </a: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processing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1CF7C-33A5-CB4B-8BCA-3504B9F5FED3}"/>
              </a:ext>
            </a:extLst>
          </p:cNvPr>
          <p:cNvSpPr/>
          <p:nvPr/>
        </p:nvSpPr>
        <p:spPr bwMode="auto">
          <a:xfrm>
            <a:off x="6262216" y="3820635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dynamic processing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61972B-F5E9-CB46-930B-52CFF638022A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2366679" y="4790167"/>
            <a:ext cx="545849" cy="29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21DCD0-1E85-AD4C-A7C1-A36B85EE6CA4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8187886" y="4783470"/>
            <a:ext cx="495869" cy="6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353D6BB-7511-4641-A599-3ADCFA7A1392}"/>
              </a:ext>
            </a:extLst>
          </p:cNvPr>
          <p:cNvSpPr/>
          <p:nvPr/>
        </p:nvSpPr>
        <p:spPr bwMode="auto">
          <a:xfrm>
            <a:off x="2912528" y="1644150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rules</a:t>
            </a: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input</a:t>
            </a:r>
          </a:p>
        </p:txBody>
      </p:sp>
      <p:sp>
        <p:nvSpPr>
          <p:cNvPr id="12" name="Magnetic Disk 11">
            <a:extLst>
              <a:ext uri="{FF2B5EF4-FFF2-40B4-BE49-F238E27FC236}">
                <a16:creationId xmlns:a16="http://schemas.microsoft.com/office/drawing/2014/main" id="{54D9F6C5-7C9E-6A4F-B481-1FDC39A6CA20}"/>
              </a:ext>
            </a:extLst>
          </p:cNvPr>
          <p:cNvSpPr/>
          <p:nvPr/>
        </p:nvSpPr>
        <p:spPr bwMode="auto">
          <a:xfrm>
            <a:off x="7529224" y="5330990"/>
            <a:ext cx="855383" cy="830629"/>
          </a:xfrm>
          <a:prstGeom prst="flowChartMagneticDisk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 dirty="0" err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C7297257-E368-EA41-B458-A321B492EB01}"/>
              </a:ext>
            </a:extLst>
          </p:cNvPr>
          <p:cNvCxnSpPr>
            <a:stCxn id="11" idx="3"/>
            <a:endCxn id="8" idx="0"/>
          </p:cNvCxnSpPr>
          <p:nvPr/>
        </p:nvCxnSpPr>
        <p:spPr>
          <a:xfrm>
            <a:off x="4838198" y="2606985"/>
            <a:ext cx="2386853" cy="1213650"/>
          </a:xfrm>
          <a:prstGeom prst="bentConnector2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0B567F-A4AE-0648-9A37-03F38F5FEDF4}"/>
              </a:ext>
            </a:extLst>
          </p:cNvPr>
          <p:cNvSpPr txBox="1"/>
          <p:nvPr/>
        </p:nvSpPr>
        <p:spPr>
          <a:xfrm>
            <a:off x="5434286" y="2180611"/>
            <a:ext cx="1655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broadcast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92C09E-D6B9-D945-890C-F6001805CF60}"/>
              </a:ext>
            </a:extLst>
          </p:cNvPr>
          <p:cNvSpPr txBox="1"/>
          <p:nvPr/>
        </p:nvSpPr>
        <p:spPr>
          <a:xfrm>
            <a:off x="5568136" y="2578609"/>
            <a:ext cx="97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99E622-6872-914E-A6F0-55A7C40905F9}"/>
              </a:ext>
            </a:extLst>
          </p:cNvPr>
          <p:cNvSpPr txBox="1"/>
          <p:nvPr/>
        </p:nvSpPr>
        <p:spPr>
          <a:xfrm>
            <a:off x="8432043" y="5517089"/>
            <a:ext cx="1655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broadcast state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043AE3-111A-444F-AA27-262ACD37721F}"/>
              </a:ext>
            </a:extLst>
          </p:cNvPr>
          <p:cNvSpPr/>
          <p:nvPr/>
        </p:nvSpPr>
        <p:spPr bwMode="auto">
          <a:xfrm>
            <a:off x="18013207" y="3835812"/>
            <a:ext cx="1925670" cy="19256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input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432E2E8-EC22-D248-8FD6-E57A3E4B3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81" y="4218218"/>
            <a:ext cx="1153463" cy="11608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4089368-54C8-344A-AB0B-380D1AD2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723" y="4210845"/>
            <a:ext cx="2790359" cy="11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40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ED6A97-D76B-4643-A4CC-6894D4CB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Blueprint: Dynamic processing</a:t>
            </a:r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3E8C77-4EB6-8847-A861-9CB835E9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19" y="2270953"/>
            <a:ext cx="11494462" cy="3520247"/>
          </a:xfrm>
        </p:spPr>
        <p:txBody>
          <a:bodyPr/>
          <a:lstStyle/>
          <a:p>
            <a:r>
              <a:rPr lang="en-GB" sz="2800" dirty="0" err="1"/>
              <a:t>ProcessFunction</a:t>
            </a:r>
            <a:endParaRPr lang="en-GB" sz="2800" dirty="0"/>
          </a:p>
          <a:p>
            <a:r>
              <a:rPr lang="en-GB" sz="2800" dirty="0">
                <a:sym typeface="Wingdings" pitchFamily="2" charset="2"/>
              </a:rPr>
              <a:t>Broadcast streams and broadcast state</a:t>
            </a:r>
            <a:endParaRPr lang="en-GB" sz="2800" dirty="0"/>
          </a:p>
          <a:p>
            <a:pPr lvl="1"/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DBC0C-8781-0547-B205-2C4AF2885B02}"/>
              </a:ext>
            </a:extLst>
          </p:cNvPr>
          <p:cNvSpPr txBox="1"/>
          <p:nvPr/>
        </p:nvSpPr>
        <p:spPr>
          <a:xfrm>
            <a:off x="351019" y="1488152"/>
            <a:ext cx="440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Flink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features to look at.</a:t>
            </a:r>
          </a:p>
        </p:txBody>
      </p:sp>
    </p:spTree>
    <p:extLst>
      <p:ext uri="{BB962C8B-B14F-4D97-AF65-F5344CB8AC3E}">
        <p14:creationId xmlns:p14="http://schemas.microsoft.com/office/powerpoint/2010/main" val="843171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5DC5AD-79AF-9A4A-9938-3EB2AF2245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8DD1-2257-8C4D-B4BC-E06D24837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20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0779-4715-2548-B34D-08F07EBE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0F3C-FBA5-A64C-87E9-88A562D14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When you want immediate results you probably need a stream processor</a:t>
            </a:r>
          </a:p>
          <a:p>
            <a:r>
              <a:rPr lang="en-GB" sz="2800" dirty="0"/>
              <a:t>Getting state, fault-tolerance, and event-time right is tough, check what your stream processor has as answers for the though questions</a:t>
            </a:r>
          </a:p>
          <a:p>
            <a:r>
              <a:rPr lang="en-GB" sz="2800" dirty="0"/>
              <a:t>Start thinking in terms of data flows and reusable operations that you can mix and match</a:t>
            </a:r>
          </a:p>
          <a:p>
            <a:r>
              <a:rPr lang="en-GB" sz="2800" dirty="0" err="1"/>
              <a:t>Flink</a:t>
            </a:r>
            <a:r>
              <a:rPr lang="en-GB" sz="2800" dirty="0"/>
              <a:t> has your use cases covered </a:t>
            </a:r>
          </a:p>
        </p:txBody>
      </p:sp>
    </p:spTree>
    <p:extLst>
      <p:ext uri="{BB962C8B-B14F-4D97-AF65-F5344CB8AC3E}">
        <p14:creationId xmlns:p14="http://schemas.microsoft.com/office/powerpoint/2010/main" val="2019361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671F5-4F6C-0B44-B89E-7819FB026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2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3838" y="1315722"/>
            <a:ext cx="5257676" cy="1505027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C2A0FE1-8153-4431-853D-980306A0828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3838" y="2995561"/>
            <a:ext cx="5419721" cy="20857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dirty="0" err="1">
                <a:solidFill>
                  <a:schemeClr val="bg2"/>
                </a:solidFill>
              </a:rPr>
              <a:t>aljoscha@apache.org</a:t>
            </a:r>
            <a:endParaRPr lang="en-US" sz="40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bg2"/>
                </a:solidFill>
              </a:rPr>
              <a:t>@dataArtisans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2"/>
                </a:solidFill>
              </a:rPr>
              <a:t>@ApacheFlink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67F773-5582-9C49-AB97-51B5D2012632}"/>
              </a:ext>
            </a:extLst>
          </p:cNvPr>
          <p:cNvGrpSpPr/>
          <p:nvPr/>
        </p:nvGrpSpPr>
        <p:grpSpPr>
          <a:xfrm>
            <a:off x="6380729" y="3328183"/>
            <a:ext cx="5017035" cy="1594105"/>
            <a:chOff x="6319769" y="3364759"/>
            <a:chExt cx="4919937" cy="1594105"/>
          </a:xfrm>
        </p:grpSpPr>
        <p:sp>
          <p:nvSpPr>
            <p:cNvPr id="4" name="Text Placeholder 2">
              <a:extLst>
                <a:ext uri="{FF2B5EF4-FFF2-40B4-BE49-F238E27FC236}">
                  <a16:creationId xmlns:a16="http://schemas.microsoft.com/office/drawing/2014/main" id="{B7FE9090-49A3-BA47-813E-D87AB13C8724}"/>
                </a:ext>
              </a:extLst>
            </p:cNvPr>
            <p:cNvSpPr txBox="1">
              <a:spLocks/>
            </p:cNvSpPr>
            <p:nvPr/>
          </p:nvSpPr>
          <p:spPr>
            <a:xfrm>
              <a:off x="6319769" y="3364759"/>
              <a:ext cx="4919937" cy="1009330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5400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cap="none" dirty="0">
                  <a:latin typeface="Avenir Next" panose="020B0503020202020204" pitchFamily="34" charset="0"/>
                </a:rPr>
                <a:t>We are hiring!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67C1C92-E983-184A-85A0-C8C3F544D7B2}"/>
                </a:ext>
              </a:extLst>
            </p:cNvPr>
            <p:cNvSpPr/>
            <p:nvPr/>
          </p:nvSpPr>
          <p:spPr>
            <a:xfrm>
              <a:off x="6319770" y="4374089"/>
              <a:ext cx="49045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2"/>
                  </a:solidFill>
                  <a:latin typeface="Avenir Next" panose="020B0503020202020204" pitchFamily="34" charset="0"/>
                </a:rPr>
                <a:t>data-</a:t>
              </a:r>
              <a:r>
                <a:rPr lang="en-US" sz="3200" dirty="0" err="1">
                  <a:solidFill>
                    <a:schemeClr val="bg2"/>
                  </a:solidFill>
                  <a:latin typeface="Avenir Next" panose="020B0503020202020204" pitchFamily="34" charset="0"/>
                </a:rPr>
                <a:t>artisans.com</a:t>
              </a:r>
              <a:r>
                <a:rPr lang="en-US" sz="3200" dirty="0">
                  <a:solidFill>
                    <a:schemeClr val="bg2"/>
                  </a:solidFill>
                  <a:latin typeface="Avenir Next" panose="020B0503020202020204" pitchFamily="34" charset="0"/>
                </a:rPr>
                <a:t>/careers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7358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26514-4778-498E-AF28-9483FCB8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Data Artisans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6A8358-4CD1-704B-B37E-5971E3BCE60F}"/>
              </a:ext>
            </a:extLst>
          </p:cNvPr>
          <p:cNvGrpSpPr/>
          <p:nvPr/>
        </p:nvGrpSpPr>
        <p:grpSpPr>
          <a:xfrm>
            <a:off x="1379113" y="1700699"/>
            <a:ext cx="9713430" cy="4091294"/>
            <a:chOff x="1379113" y="1776901"/>
            <a:chExt cx="9713430" cy="4091294"/>
          </a:xfrm>
        </p:grpSpPr>
        <p:sp>
          <p:nvSpPr>
            <p:cNvPr id="7" name="Shape 77">
              <a:extLst>
                <a:ext uri="{FF2B5EF4-FFF2-40B4-BE49-F238E27FC236}">
                  <a16:creationId xmlns:a16="http://schemas.microsoft.com/office/drawing/2014/main" id="{1E6657C3-BC29-964B-8E6B-20F0395CD246}"/>
                </a:ext>
              </a:extLst>
            </p:cNvPr>
            <p:cNvSpPr/>
            <p:nvPr/>
          </p:nvSpPr>
          <p:spPr>
            <a:xfrm>
              <a:off x="1379113" y="4790981"/>
              <a:ext cx="4102581" cy="10772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algn="ctr">
                <a:defRPr>
                  <a:latin typeface="Segoe UI Light"/>
                  <a:ea typeface="Segoe UI Light"/>
                  <a:cs typeface="Segoe UI Light"/>
                  <a:sym typeface="Segoe UI Light"/>
                </a:defRPr>
              </a:pPr>
              <a:r>
                <a:rPr sz="3200" dirty="0">
                  <a:latin typeface="Avenir Next" panose="020B0503020202020204" pitchFamily="34" charset="0"/>
                </a:rPr>
                <a:t>Original creators of</a:t>
              </a:r>
              <a:br>
                <a:rPr sz="3200" dirty="0">
                  <a:latin typeface="Avenir Next" panose="020B0503020202020204" pitchFamily="34" charset="0"/>
                </a:rPr>
              </a:br>
              <a:r>
                <a:rPr sz="3200" dirty="0">
                  <a:latin typeface="Avenir Next" panose="020B0503020202020204" pitchFamily="34" charset="0"/>
                </a:rPr>
                <a:t>Apache </a:t>
              </a:r>
              <a:r>
                <a:rPr sz="3200" dirty="0" err="1">
                  <a:latin typeface="Avenir Next" panose="020B0503020202020204" pitchFamily="34" charset="0"/>
                </a:rPr>
                <a:t>Flink</a:t>
              </a:r>
              <a:r>
                <a:rPr sz="3200" dirty="0">
                  <a:latin typeface="Avenir Next" panose="020B0503020202020204" pitchFamily="34" charset="0"/>
                </a:rPr>
                <a:t>® </a:t>
              </a:r>
            </a:p>
          </p:txBody>
        </p:sp>
        <p:pic>
          <p:nvPicPr>
            <p:cNvPr id="8" name="image5.png">
              <a:extLst>
                <a:ext uri="{FF2B5EF4-FFF2-40B4-BE49-F238E27FC236}">
                  <a16:creationId xmlns:a16="http://schemas.microsoft.com/office/drawing/2014/main" id="{D9512712-ACE9-7A43-A54D-2429D4D5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31571" y="1776901"/>
              <a:ext cx="2404195" cy="24041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Shape 79">
              <a:extLst>
                <a:ext uri="{FF2B5EF4-FFF2-40B4-BE49-F238E27FC236}">
                  <a16:creationId xmlns:a16="http://schemas.microsoft.com/office/drawing/2014/main" id="{1D19E29B-4330-5B4B-B3D9-708FF57ED1A7}"/>
                </a:ext>
              </a:extLst>
            </p:cNvPr>
            <p:cNvSpPr/>
            <p:nvPr/>
          </p:nvSpPr>
          <p:spPr>
            <a:xfrm>
              <a:off x="5954653" y="4790981"/>
              <a:ext cx="5137890" cy="10772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algn="ctr">
                <a:defRPr>
                  <a:latin typeface="Segoe UI Light"/>
                  <a:ea typeface="Segoe UI Light"/>
                  <a:cs typeface="Segoe UI Light"/>
                  <a:sym typeface="Segoe UI Light"/>
                </a:defRPr>
              </a:pPr>
              <a:r>
                <a:rPr sz="3200" dirty="0">
                  <a:latin typeface="Avenir Next" panose="020B0503020202020204" pitchFamily="34" charset="0"/>
                </a:rPr>
                <a:t>Open Source Apache </a:t>
              </a:r>
              <a:r>
                <a:rPr sz="3200" dirty="0" err="1">
                  <a:latin typeface="Avenir Next" panose="020B0503020202020204" pitchFamily="34" charset="0"/>
                </a:rPr>
                <a:t>Flink</a:t>
              </a:r>
              <a:r>
                <a:rPr sz="3200" dirty="0">
                  <a:latin typeface="Avenir Next" panose="020B0503020202020204" pitchFamily="34" charset="0"/>
                </a:rPr>
                <a:t> </a:t>
              </a:r>
              <a:endParaRPr lang="en-US" sz="3200" dirty="0">
                <a:latin typeface="Avenir Next" panose="020B0503020202020204" pitchFamily="34" charset="0"/>
              </a:endParaRPr>
            </a:p>
            <a:p>
              <a:pPr algn="ctr">
                <a:defRPr>
                  <a:latin typeface="Segoe UI Light"/>
                  <a:ea typeface="Segoe UI Light"/>
                  <a:cs typeface="Segoe UI Light"/>
                  <a:sym typeface="Segoe UI Light"/>
                </a:defRPr>
              </a:pPr>
              <a:r>
                <a:rPr sz="3200" dirty="0">
                  <a:latin typeface="Avenir Next" panose="020B0503020202020204" pitchFamily="34" charset="0"/>
                </a:rPr>
                <a:t>+ </a:t>
              </a:r>
              <a:r>
                <a:rPr sz="3200" dirty="0" err="1">
                  <a:latin typeface="Avenir Next" panose="020B0503020202020204" pitchFamily="34" charset="0"/>
                </a:rPr>
                <a:t>dA</a:t>
              </a:r>
              <a:r>
                <a:rPr sz="3200" dirty="0">
                  <a:latin typeface="Avenir Next" panose="020B0503020202020204" pitchFamily="34" charset="0"/>
                </a:rPr>
                <a:t> Application Manager</a:t>
              </a:r>
            </a:p>
          </p:txBody>
        </p:sp>
        <p:pic>
          <p:nvPicPr>
            <p:cNvPr id="10" name="image7.png" descr="a.png">
              <a:extLst>
                <a:ext uri="{FF2B5EF4-FFF2-40B4-BE49-F238E27FC236}">
                  <a16:creationId xmlns:a16="http://schemas.microsoft.com/office/drawing/2014/main" id="{FB39FFBE-78DD-3F4E-B1A0-BA9C1D82F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98604" y="1776901"/>
              <a:ext cx="2643972" cy="24756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849672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ED6A97-D76B-4643-A4CC-6894D4CB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Use</a:t>
            </a:r>
            <a:r>
              <a:rPr lang="de-DE" dirty="0"/>
              <a:t> Case: </a:t>
            </a:r>
            <a:r>
              <a:rPr lang="en-GB" sz="4400" dirty="0"/>
              <a:t>“</a:t>
            </a:r>
            <a:r>
              <a:rPr lang="de-DE" dirty="0" err="1"/>
              <a:t>Suspicious</a:t>
            </a:r>
            <a:r>
              <a:rPr lang="de-DE" dirty="0"/>
              <a:t> </a:t>
            </a:r>
            <a:r>
              <a:rPr lang="de-DE" dirty="0" err="1"/>
              <a:t>Behaviour</a:t>
            </a:r>
            <a:r>
              <a:rPr lang="de-DE" dirty="0"/>
              <a:t>“ </a:t>
            </a:r>
            <a:r>
              <a:rPr lang="de-DE" dirty="0" err="1"/>
              <a:t>Detection</a:t>
            </a:r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D2CD20-967D-AB42-887A-8743791D1318}"/>
              </a:ext>
            </a:extLst>
          </p:cNvPr>
          <p:cNvSpPr/>
          <p:nvPr/>
        </p:nvSpPr>
        <p:spPr bwMode="auto">
          <a:xfrm>
            <a:off x="351019" y="2438400"/>
            <a:ext cx="2230816" cy="22308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Some service or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420AF-B2FD-AB42-8A3A-C7143870F50F}"/>
              </a:ext>
            </a:extLst>
          </p:cNvPr>
          <p:cNvSpPr txBox="1"/>
          <p:nvPr/>
        </p:nvSpPr>
        <p:spPr>
          <a:xfrm>
            <a:off x="1649506" y="408790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403EEE-874B-6A40-8152-1CC9B5F15354}"/>
              </a:ext>
            </a:extLst>
          </p:cNvPr>
          <p:cNvSpPr txBox="1"/>
          <p:nvPr/>
        </p:nvSpPr>
        <p:spPr>
          <a:xfrm>
            <a:off x="3209364" y="2438400"/>
            <a:ext cx="5683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Dropbox,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Gsuite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, Box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Sharing, accessing, and modifying data produces events that we can/want to analyse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Banking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We monitor </a:t>
            </a: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all transactions,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know the user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87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26514-4778-498E-AF28-9483FCB8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</a:t>
            </a:r>
            <a:r>
              <a:rPr lang="en-US" dirty="0"/>
              <a:t>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AA7A7-E357-4EF5-954D-027A30802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006" y="5340562"/>
            <a:ext cx="7838240" cy="81740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>
                <a:hlinkClick r:id="rId3"/>
              </a:rPr>
              <a:t>data-artisans.com/download</a:t>
            </a:r>
            <a:endParaRPr lang="en-US" sz="4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51" y="949082"/>
            <a:ext cx="8985949" cy="41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45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26514-4778-498E-AF28-9483FCB8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Powered by Apache </a:t>
            </a:r>
            <a:r>
              <a:rPr lang="en-US" dirty="0" err="1"/>
              <a:t>Flink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34120E-877E-0945-A2D1-8BC3EDCB4A90}"/>
              </a:ext>
            </a:extLst>
          </p:cNvPr>
          <p:cNvGrpSpPr/>
          <p:nvPr/>
        </p:nvGrpSpPr>
        <p:grpSpPr>
          <a:xfrm>
            <a:off x="694945" y="1301128"/>
            <a:ext cx="10683838" cy="5021519"/>
            <a:chOff x="523129" y="1169433"/>
            <a:chExt cx="7995814" cy="3620607"/>
          </a:xfrm>
        </p:grpSpPr>
        <p:pic>
          <p:nvPicPr>
            <p:cNvPr id="8" name="Shape 191">
              <a:extLst>
                <a:ext uri="{FF2B5EF4-FFF2-40B4-BE49-F238E27FC236}">
                  <a16:creationId xmlns:a16="http://schemas.microsoft.com/office/drawing/2014/main" id="{F6B3F4F4-91C9-C64F-9653-6630CFB3B96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31996" y="2017581"/>
              <a:ext cx="908404" cy="252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92">
              <a:extLst>
                <a:ext uri="{FF2B5EF4-FFF2-40B4-BE49-F238E27FC236}">
                  <a16:creationId xmlns:a16="http://schemas.microsoft.com/office/drawing/2014/main" id="{624B388C-0418-8241-9D6D-8F40F2CFCD8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3212" y="1225032"/>
              <a:ext cx="897049" cy="378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93">
              <a:extLst>
                <a:ext uri="{FF2B5EF4-FFF2-40B4-BE49-F238E27FC236}">
                  <a16:creationId xmlns:a16="http://schemas.microsoft.com/office/drawing/2014/main" id="{A89CD80B-0AA5-6E42-A18D-2E0B91A4F14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74788" y="3661955"/>
              <a:ext cx="908404" cy="133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194">
              <a:extLst>
                <a:ext uri="{FF2B5EF4-FFF2-40B4-BE49-F238E27FC236}">
                  <a16:creationId xmlns:a16="http://schemas.microsoft.com/office/drawing/2014/main" id="{150822AA-DE1D-FA40-AEBA-D171FF26B8C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46103" y="4354091"/>
              <a:ext cx="908404" cy="207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195">
              <a:extLst>
                <a:ext uri="{FF2B5EF4-FFF2-40B4-BE49-F238E27FC236}">
                  <a16:creationId xmlns:a16="http://schemas.microsoft.com/office/drawing/2014/main" id="{84510422-3160-594A-9D90-20DC60A5EF1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02916" y="4235000"/>
              <a:ext cx="908404" cy="545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196">
              <a:extLst>
                <a:ext uri="{FF2B5EF4-FFF2-40B4-BE49-F238E27FC236}">
                  <a16:creationId xmlns:a16="http://schemas.microsoft.com/office/drawing/2014/main" id="{7CCB0317-4DEF-654A-AC6A-8178147092D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024149" y="3633059"/>
              <a:ext cx="986645" cy="307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197">
              <a:extLst>
                <a:ext uri="{FF2B5EF4-FFF2-40B4-BE49-F238E27FC236}">
                  <a16:creationId xmlns:a16="http://schemas.microsoft.com/office/drawing/2014/main" id="{0CD98BFE-172F-FA48-9D2F-EC649AFFDE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11048" y="1979247"/>
              <a:ext cx="635883" cy="336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198">
              <a:extLst>
                <a:ext uri="{FF2B5EF4-FFF2-40B4-BE49-F238E27FC236}">
                  <a16:creationId xmlns:a16="http://schemas.microsoft.com/office/drawing/2014/main" id="{22FFBA7E-0DEC-1F4A-A2A9-C370A46404E3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23129" y="2832563"/>
              <a:ext cx="1133688" cy="283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200">
              <a:extLst>
                <a:ext uri="{FF2B5EF4-FFF2-40B4-BE49-F238E27FC236}">
                  <a16:creationId xmlns:a16="http://schemas.microsoft.com/office/drawing/2014/main" id="{60F1AE91-DAF9-D947-BF01-CDC88A313A29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647269" y="2035196"/>
              <a:ext cx="908404" cy="257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201">
              <a:extLst>
                <a:ext uri="{FF2B5EF4-FFF2-40B4-BE49-F238E27FC236}">
                  <a16:creationId xmlns:a16="http://schemas.microsoft.com/office/drawing/2014/main" id="{B70CFADC-26B0-824F-894C-C0AAA0F7A15D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773255" y="2681579"/>
              <a:ext cx="560897" cy="510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202">
              <a:extLst>
                <a:ext uri="{FF2B5EF4-FFF2-40B4-BE49-F238E27FC236}">
                  <a16:creationId xmlns:a16="http://schemas.microsoft.com/office/drawing/2014/main" id="{55AC4C8A-C65E-2F43-BCF4-B4E9680112E3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258329" y="1169433"/>
              <a:ext cx="489703" cy="489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203">
              <a:extLst>
                <a:ext uri="{FF2B5EF4-FFF2-40B4-BE49-F238E27FC236}">
                  <a16:creationId xmlns:a16="http://schemas.microsoft.com/office/drawing/2014/main" id="{AAA1F28C-44BC-7844-AC4F-E0C6853C44B0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74788" y="1320760"/>
              <a:ext cx="908404" cy="225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204">
              <a:extLst>
                <a:ext uri="{FF2B5EF4-FFF2-40B4-BE49-F238E27FC236}">
                  <a16:creationId xmlns:a16="http://schemas.microsoft.com/office/drawing/2014/main" id="{6B95128D-D70F-C643-B16E-9EB5695BB9B7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76669" y="1957127"/>
              <a:ext cx="560898" cy="373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205">
              <a:extLst>
                <a:ext uri="{FF2B5EF4-FFF2-40B4-BE49-F238E27FC236}">
                  <a16:creationId xmlns:a16="http://schemas.microsoft.com/office/drawing/2014/main" id="{27E0083B-4193-F643-8951-F6539B9F28FE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486005" y="3593378"/>
              <a:ext cx="1032938" cy="225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206">
              <a:extLst>
                <a:ext uri="{FF2B5EF4-FFF2-40B4-BE49-F238E27FC236}">
                  <a16:creationId xmlns:a16="http://schemas.microsoft.com/office/drawing/2014/main" id="{EFABA570-FAC7-3F47-9C28-C3C7BE2287B7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432875" y="3651026"/>
              <a:ext cx="489703" cy="171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207">
              <a:extLst>
                <a:ext uri="{FF2B5EF4-FFF2-40B4-BE49-F238E27FC236}">
                  <a16:creationId xmlns:a16="http://schemas.microsoft.com/office/drawing/2014/main" id="{24135B07-4625-7741-8B50-CD01EBA1B287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92574" y="3450691"/>
              <a:ext cx="778327" cy="55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208">
              <a:extLst>
                <a:ext uri="{FF2B5EF4-FFF2-40B4-BE49-F238E27FC236}">
                  <a16:creationId xmlns:a16="http://schemas.microsoft.com/office/drawing/2014/main" id="{6D62776D-A69A-4C4B-A318-F539CC31179F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291428" y="1329558"/>
              <a:ext cx="778327" cy="207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209">
              <a:extLst>
                <a:ext uri="{FF2B5EF4-FFF2-40B4-BE49-F238E27FC236}">
                  <a16:creationId xmlns:a16="http://schemas.microsoft.com/office/drawing/2014/main" id="{E69293F0-AE44-A140-910A-A2DD5BD0B9AF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7497402" y="4343238"/>
              <a:ext cx="986645" cy="316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210">
              <a:extLst>
                <a:ext uri="{FF2B5EF4-FFF2-40B4-BE49-F238E27FC236}">
                  <a16:creationId xmlns:a16="http://schemas.microsoft.com/office/drawing/2014/main" id="{BC7F58E1-B179-D045-B1CA-06CA815798B6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4741974" y="4391342"/>
              <a:ext cx="635883" cy="2203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211">
              <a:extLst>
                <a:ext uri="{FF2B5EF4-FFF2-40B4-BE49-F238E27FC236}">
                  <a16:creationId xmlns:a16="http://schemas.microsoft.com/office/drawing/2014/main" id="{A008CE2A-C01B-774A-9875-AB818DBB165C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880465" y="4258435"/>
              <a:ext cx="897049" cy="353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212">
              <a:extLst>
                <a:ext uri="{FF2B5EF4-FFF2-40B4-BE49-F238E27FC236}">
                  <a16:creationId xmlns:a16="http://schemas.microsoft.com/office/drawing/2014/main" id="{6F94B2AC-6CD3-0F40-9774-4AA41075CCDF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4594961" y="3639506"/>
              <a:ext cx="908404" cy="2781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213">
              <a:extLst>
                <a:ext uri="{FF2B5EF4-FFF2-40B4-BE49-F238E27FC236}">
                  <a16:creationId xmlns:a16="http://schemas.microsoft.com/office/drawing/2014/main" id="{85A8ED4C-79B6-1A43-89A8-63D37D3218CC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4699577" y="1332872"/>
              <a:ext cx="803788" cy="171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Shape 214">
              <a:extLst>
                <a:ext uri="{FF2B5EF4-FFF2-40B4-BE49-F238E27FC236}">
                  <a16:creationId xmlns:a16="http://schemas.microsoft.com/office/drawing/2014/main" id="{130616DE-D08D-2643-B22F-0758EFEA4AC7}"/>
                </a:ext>
              </a:extLst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7536522" y="2767621"/>
              <a:ext cx="908404" cy="174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215">
              <a:extLst>
                <a:ext uri="{FF2B5EF4-FFF2-40B4-BE49-F238E27FC236}">
                  <a16:creationId xmlns:a16="http://schemas.microsoft.com/office/drawing/2014/main" id="{8274E65D-548B-534B-A852-08FAF2B28A6D}"/>
                </a:ext>
              </a:extLst>
            </p:cNvPr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3302720" y="4181644"/>
              <a:ext cx="755742" cy="6083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216">
              <a:extLst>
                <a:ext uri="{FF2B5EF4-FFF2-40B4-BE49-F238E27FC236}">
                  <a16:creationId xmlns:a16="http://schemas.microsoft.com/office/drawing/2014/main" id="{9334304F-DD9D-1245-A862-9614A0C6D963}"/>
                </a:ext>
              </a:extLst>
            </p:cNvPr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1836940" y="2609718"/>
              <a:ext cx="986214" cy="6333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Shape 217">
              <a:extLst>
                <a:ext uri="{FF2B5EF4-FFF2-40B4-BE49-F238E27FC236}">
                  <a16:creationId xmlns:a16="http://schemas.microsoft.com/office/drawing/2014/main" id="{8B5461C1-2446-A046-A878-CA1489D8A110}"/>
                </a:ext>
              </a:extLst>
            </p:cNvPr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7486005" y="1875674"/>
              <a:ext cx="1009440" cy="363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Shape 218">
              <a:extLst>
                <a:ext uri="{FF2B5EF4-FFF2-40B4-BE49-F238E27FC236}">
                  <a16:creationId xmlns:a16="http://schemas.microsoft.com/office/drawing/2014/main" id="{4496A6FE-2EB2-0C44-BEBD-016EE5A608F6}"/>
                </a:ext>
              </a:extLst>
            </p:cNvPr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6059730" y="1993779"/>
              <a:ext cx="881149" cy="352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Shape 219">
              <a:extLst>
                <a:ext uri="{FF2B5EF4-FFF2-40B4-BE49-F238E27FC236}">
                  <a16:creationId xmlns:a16="http://schemas.microsoft.com/office/drawing/2014/main" id="{E6439DFF-D736-4D4F-88E1-979F311DA15D}"/>
                </a:ext>
              </a:extLst>
            </p:cNvPr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3474574" y="2797920"/>
              <a:ext cx="461875" cy="3263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220">
              <a:extLst>
                <a:ext uri="{FF2B5EF4-FFF2-40B4-BE49-F238E27FC236}">
                  <a16:creationId xmlns:a16="http://schemas.microsoft.com/office/drawing/2014/main" id="{58708360-08DB-D64B-BB17-189D7C9C0DAF}"/>
                </a:ext>
              </a:extLst>
            </p:cNvPr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7479137" y="1169433"/>
              <a:ext cx="1030778" cy="3648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576530-23D0-9341-B870-6070D94BC7E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9" y="3158722"/>
            <a:ext cx="1158362" cy="11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00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23D9-D8D2-477F-BA71-F99DAFFC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the free 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FC439-6AA2-164E-A3BE-7AF29E55A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46" y="1410961"/>
            <a:ext cx="6919699" cy="3963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DE7406-3086-EA49-B92A-A503355AF631}"/>
              </a:ext>
            </a:extLst>
          </p:cNvPr>
          <p:cNvSpPr txBox="1"/>
          <p:nvPr/>
        </p:nvSpPr>
        <p:spPr>
          <a:xfrm>
            <a:off x="2440748" y="5618510"/>
            <a:ext cx="7611572" cy="7848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Avenir Next" panose="020B0503020202020204" pitchFamily="34" charset="0"/>
                <a:hlinkClick r:id="rId4"/>
              </a:rPr>
              <a:t>info.data-artisans.com/book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616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ED6A97-D76B-4643-A4CC-6894D4CB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Use</a:t>
            </a:r>
            <a:r>
              <a:rPr lang="de-DE" dirty="0"/>
              <a:t> Case: </a:t>
            </a:r>
            <a:r>
              <a:rPr lang="en-GB" sz="4400" dirty="0"/>
              <a:t>“</a:t>
            </a:r>
            <a:r>
              <a:rPr lang="de-DE" dirty="0" err="1"/>
              <a:t>Suspicious</a:t>
            </a:r>
            <a:r>
              <a:rPr lang="de-DE" dirty="0"/>
              <a:t> </a:t>
            </a:r>
            <a:r>
              <a:rPr lang="de-DE" dirty="0" err="1"/>
              <a:t>Behaviour</a:t>
            </a:r>
            <a:r>
              <a:rPr lang="de-DE" dirty="0"/>
              <a:t>“ </a:t>
            </a:r>
            <a:r>
              <a:rPr lang="de-DE" dirty="0" err="1"/>
              <a:t>Detection</a:t>
            </a:r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D2CD20-967D-AB42-887A-8743791D1318}"/>
              </a:ext>
            </a:extLst>
          </p:cNvPr>
          <p:cNvSpPr/>
          <p:nvPr/>
        </p:nvSpPr>
        <p:spPr bwMode="auto">
          <a:xfrm>
            <a:off x="351019" y="2438400"/>
            <a:ext cx="2230816" cy="22308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Some service or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420AF-B2FD-AB42-8A3A-C7143870F50F}"/>
              </a:ext>
            </a:extLst>
          </p:cNvPr>
          <p:cNvSpPr txBox="1"/>
          <p:nvPr/>
        </p:nvSpPr>
        <p:spPr>
          <a:xfrm>
            <a:off x="1649506" y="408790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403EEE-874B-6A40-8152-1CC9B5F15354}"/>
              </a:ext>
            </a:extLst>
          </p:cNvPr>
          <p:cNvSpPr txBox="1"/>
          <p:nvPr/>
        </p:nvSpPr>
        <p:spPr>
          <a:xfrm>
            <a:off x="7255554" y="2079808"/>
            <a:ext cx="51516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Spits out alerts when suspicious stuff is happening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Next" panose="020B0503020202020204" pitchFamily="34" charset="0"/>
              </a:rPr>
              <a:t>“More than 10 failed login attempts”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Next" panose="020B0503020202020204" pitchFamily="34" charset="0"/>
              </a:rPr>
              <a:t>”Sharing more than 100 files within 1 Hour”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Next" panose="020B0503020202020204" pitchFamily="34" charset="0"/>
              </a:rPr>
              <a:t>“Impossible Travel”/”Magic carpet travel”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Next" panose="020B0503020202020204" pitchFamily="34" charset="0"/>
              </a:rPr>
              <a:t>“Continuously increasing withdrawal amounts”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9E96DD-088C-864F-9278-62C5B295A307}"/>
              </a:ext>
            </a:extLst>
          </p:cNvPr>
          <p:cNvSpPr/>
          <p:nvPr/>
        </p:nvSpPr>
        <p:spPr bwMode="auto">
          <a:xfrm>
            <a:off x="4842337" y="2438400"/>
            <a:ext cx="2230816" cy="22308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“Magic” rules engine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8D611B88-B189-B54E-A4D2-966612C28CCD}"/>
              </a:ext>
            </a:extLst>
          </p:cNvPr>
          <p:cNvSpPr/>
          <p:nvPr/>
        </p:nvSpPr>
        <p:spPr bwMode="auto">
          <a:xfrm>
            <a:off x="3037271" y="3219554"/>
            <a:ext cx="1349629" cy="668508"/>
          </a:xfrm>
          <a:prstGeom prst="rightArrow">
            <a:avLst/>
          </a:prstGeom>
          <a:noFill/>
          <a:ln w="5080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 dirty="0" err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643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ED6A97-D76B-4643-A4CC-6894D4CB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Use</a:t>
            </a:r>
            <a:r>
              <a:rPr lang="de-DE" dirty="0"/>
              <a:t> Case: </a:t>
            </a:r>
            <a:r>
              <a:rPr lang="en-GB" sz="4400" dirty="0"/>
              <a:t>“</a:t>
            </a:r>
            <a:r>
              <a:rPr lang="de-DE" dirty="0" err="1"/>
              <a:t>Suspicious</a:t>
            </a:r>
            <a:r>
              <a:rPr lang="de-DE" dirty="0"/>
              <a:t> </a:t>
            </a:r>
            <a:r>
              <a:rPr lang="de-DE" dirty="0" err="1"/>
              <a:t>Behaviour</a:t>
            </a:r>
            <a:r>
              <a:rPr lang="de-DE" dirty="0"/>
              <a:t>“ </a:t>
            </a:r>
            <a:r>
              <a:rPr lang="de-DE" dirty="0" err="1"/>
              <a:t>Detection</a:t>
            </a:r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3E8C77-4EB6-8847-A861-9CB835E9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19" y="2270953"/>
            <a:ext cx="11494462" cy="2175541"/>
          </a:xfrm>
        </p:spPr>
        <p:txBody>
          <a:bodyPr/>
          <a:lstStyle/>
          <a:p>
            <a:r>
              <a:rPr lang="en-GB" sz="2800" dirty="0"/>
              <a:t>What if my workload becomes way too high? </a:t>
            </a:r>
            <a:r>
              <a:rPr lang="en-GB" sz="2800" dirty="0">
                <a:sym typeface="Wingdings" pitchFamily="2" charset="2"/>
              </a:rPr>
              <a:t> I’ll use a distributed batch processor. (Hadoop MapReduce, Spark, and the like)</a:t>
            </a:r>
          </a:p>
          <a:p>
            <a:endParaRPr lang="en-GB" sz="2800" dirty="0">
              <a:sym typeface="Wingdings" pitchFamily="2" charset="2"/>
            </a:endParaRPr>
          </a:p>
          <a:p>
            <a:r>
              <a:rPr lang="en-GB" sz="2800" dirty="0"/>
              <a:t>This runs nightly? Isn’t the latency very high then? I don’t want to wait a day for my alerts 😳</a:t>
            </a:r>
          </a:p>
          <a:p>
            <a:pPr lvl="1"/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DBC0C-8781-0547-B205-2C4AF2885B02}"/>
              </a:ext>
            </a:extLst>
          </p:cNvPr>
          <p:cNvSpPr txBox="1"/>
          <p:nvPr/>
        </p:nvSpPr>
        <p:spPr>
          <a:xfrm>
            <a:off x="351019" y="1488152"/>
            <a:ext cx="7845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Ok, let me just use a single machine for this!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0D1E8-3C0C-0E44-9B4E-03F6BCE25825}"/>
              </a:ext>
            </a:extLst>
          </p:cNvPr>
          <p:cNvSpPr txBox="1"/>
          <p:nvPr/>
        </p:nvSpPr>
        <p:spPr>
          <a:xfrm>
            <a:off x="351019" y="4961013"/>
            <a:ext cx="10962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I need alerts in real time 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Apache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Flink</a:t>
            </a:r>
            <a:r>
              <a:rPr lang="de-DE" sz="2800" dirty="0"/>
              <a:t>®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 is a real-time, distributed, stateful, and fault-tolerant stream processor 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12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ED6A97-D76B-4643-A4CC-6894D4CB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Thinking in Flows</a:t>
            </a:r>
            <a:endParaRPr lang="de-DE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3EB940-73B2-DA4A-89D8-F3BCEF3DA258}"/>
              </a:ext>
            </a:extLst>
          </p:cNvPr>
          <p:cNvGrpSpPr/>
          <p:nvPr/>
        </p:nvGrpSpPr>
        <p:grpSpPr>
          <a:xfrm>
            <a:off x="440664" y="1766048"/>
            <a:ext cx="11089341" cy="4056614"/>
            <a:chOff x="440664" y="1766048"/>
            <a:chExt cx="11089341" cy="405661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27EC1A-F8BB-9A4B-AC87-7C47BEC68934}"/>
                </a:ext>
              </a:extLst>
            </p:cNvPr>
            <p:cNvSpPr/>
            <p:nvPr/>
          </p:nvSpPr>
          <p:spPr bwMode="auto">
            <a:xfrm>
              <a:off x="5174726" y="2922492"/>
              <a:ext cx="1621216" cy="162121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400" dirty="0">
                  <a:latin typeface="Avenir Next" panose="020B0503020202020204" pitchFamily="34" charset="0"/>
                </a:rPr>
                <a:t>Transform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67C160-7573-1441-8FCE-7285D840116F}"/>
                </a:ext>
              </a:extLst>
            </p:cNvPr>
            <p:cNvSpPr/>
            <p:nvPr/>
          </p:nvSpPr>
          <p:spPr bwMode="auto">
            <a:xfrm>
              <a:off x="2807695" y="2922492"/>
              <a:ext cx="1621216" cy="162121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400" dirty="0">
                  <a:latin typeface="Avenir Next" panose="020B0503020202020204" pitchFamily="34" charset="0"/>
                </a:rPr>
                <a:t>Filter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7C8F40-1399-DB41-8FAD-7CD401B18C72}"/>
                </a:ext>
              </a:extLst>
            </p:cNvPr>
            <p:cNvSpPr/>
            <p:nvPr/>
          </p:nvSpPr>
          <p:spPr bwMode="auto">
            <a:xfrm>
              <a:off x="440664" y="2922492"/>
              <a:ext cx="1621216" cy="162121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400" dirty="0">
                  <a:latin typeface="Avenir Next" panose="020B0503020202020204" pitchFamily="34" charset="0"/>
                </a:rPr>
                <a:t>Data Ingress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F63B3-052A-7445-832F-6ADBCE8AAE7A}"/>
                </a:ext>
              </a:extLst>
            </p:cNvPr>
            <p:cNvSpPr/>
            <p:nvPr/>
          </p:nvSpPr>
          <p:spPr bwMode="auto">
            <a:xfrm>
              <a:off x="7541757" y="1766048"/>
              <a:ext cx="1621216" cy="162121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400" dirty="0">
                  <a:latin typeface="Avenir Next" panose="020B0503020202020204" pitchFamily="34" charset="0"/>
                </a:rPr>
                <a:t>Apply Rules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DA9224-3005-AA4F-B83F-1920B44E971F}"/>
                </a:ext>
              </a:extLst>
            </p:cNvPr>
            <p:cNvSpPr/>
            <p:nvPr/>
          </p:nvSpPr>
          <p:spPr bwMode="auto">
            <a:xfrm>
              <a:off x="7541757" y="4201446"/>
              <a:ext cx="1621216" cy="162121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400" dirty="0">
                  <a:latin typeface="Avenir Next" panose="020B0503020202020204" pitchFamily="34" charset="0"/>
                </a:rPr>
                <a:t>Persist to database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98F098-1F1C-DC42-96F1-1BD02E9BF25A}"/>
                </a:ext>
              </a:extLst>
            </p:cNvPr>
            <p:cNvSpPr/>
            <p:nvPr/>
          </p:nvSpPr>
          <p:spPr bwMode="auto">
            <a:xfrm>
              <a:off x="9908789" y="1766048"/>
              <a:ext cx="1621216" cy="162121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400" dirty="0">
                  <a:latin typeface="Avenir Next" panose="020B0503020202020204" pitchFamily="34" charset="0"/>
                </a:rPr>
                <a:t>Send Alerts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A2C6F24-6CB7-FD4E-9A82-E287FF5BDFFC}"/>
                </a:ext>
              </a:extLst>
            </p:cNvPr>
            <p:cNvCxnSpPr>
              <a:stCxn id="12" idx="3"/>
              <a:endCxn id="11" idx="1"/>
            </p:cNvCxnSpPr>
            <p:nvPr/>
          </p:nvCxnSpPr>
          <p:spPr>
            <a:xfrm>
              <a:off x="2061880" y="3733100"/>
              <a:ext cx="74581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E1F72FF-750A-904E-9A7D-71126AE6F0E0}"/>
                </a:ext>
              </a:extLst>
            </p:cNvPr>
            <p:cNvCxnSpPr>
              <a:cxnSpLocks/>
              <a:stCxn id="11" idx="3"/>
              <a:endCxn id="10" idx="1"/>
            </p:cNvCxnSpPr>
            <p:nvPr/>
          </p:nvCxnSpPr>
          <p:spPr>
            <a:xfrm>
              <a:off x="4428911" y="3733100"/>
              <a:ext cx="74581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7501858-C5B7-CE4F-A65A-B213136A6DC0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6795942" y="2576656"/>
              <a:ext cx="745815" cy="115644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E43B15C-E236-1142-86FC-3B5F3A3D5327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6795942" y="3733100"/>
              <a:ext cx="745815" cy="127895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8FAE375-7E70-0D4E-BFC3-ABCAB03A529D}"/>
                </a:ext>
              </a:extLst>
            </p:cNvPr>
            <p:cNvCxnSpPr>
              <a:cxnSpLocks/>
              <a:stCxn id="13" idx="3"/>
              <a:endCxn id="15" idx="1"/>
            </p:cNvCxnSpPr>
            <p:nvPr/>
          </p:nvCxnSpPr>
          <p:spPr>
            <a:xfrm>
              <a:off x="9162973" y="2576656"/>
              <a:ext cx="74581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Magnetic Disk 27">
              <a:extLst>
                <a:ext uri="{FF2B5EF4-FFF2-40B4-BE49-F238E27FC236}">
                  <a16:creationId xmlns:a16="http://schemas.microsoft.com/office/drawing/2014/main" id="{948AA64A-25E1-3F4B-A363-7B71AF79F2B2}"/>
                </a:ext>
              </a:extLst>
            </p:cNvPr>
            <p:cNvSpPr/>
            <p:nvPr/>
          </p:nvSpPr>
          <p:spPr bwMode="auto">
            <a:xfrm>
              <a:off x="8594458" y="2974188"/>
              <a:ext cx="855383" cy="830629"/>
            </a:xfrm>
            <a:prstGeom prst="flowChartMagneticDisk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 dirty="0" err="1">
                <a:solidFill>
                  <a:schemeClr val="bg1"/>
                </a:solidFill>
                <a:latin typeface="Avenir Next" panose="020B0503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D9EAB98-5DF6-AF42-85AA-E84D42184C34}"/>
              </a:ext>
            </a:extLst>
          </p:cNvPr>
          <p:cNvSpPr txBox="1"/>
          <p:nvPr/>
        </p:nvSpPr>
        <p:spPr>
          <a:xfrm>
            <a:off x="751680" y="1849893"/>
            <a:ext cx="96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source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5784492-AC0A-6147-871A-1152DAB42766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1236044" y="2250003"/>
            <a:ext cx="15228" cy="4573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F4C623-A2F1-8946-9A16-330A50EC0F79}"/>
              </a:ext>
            </a:extLst>
          </p:cNvPr>
          <p:cNvSpPr txBox="1"/>
          <p:nvPr/>
        </p:nvSpPr>
        <p:spPr>
          <a:xfrm>
            <a:off x="10424598" y="610803"/>
            <a:ext cx="691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sink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CEC5A4-C52A-D249-8D76-BB9A75FC88CF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10770417" y="1010913"/>
            <a:ext cx="0" cy="5538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7A6FBF4-608B-064D-9317-283B64BEDCBE}"/>
              </a:ext>
            </a:extLst>
          </p:cNvPr>
          <p:cNvSpPr txBox="1"/>
          <p:nvPr/>
        </p:nvSpPr>
        <p:spPr>
          <a:xfrm>
            <a:off x="10091726" y="3986296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State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0C252A0-1337-E847-A572-4DDC3F31C495}"/>
              </a:ext>
            </a:extLst>
          </p:cNvPr>
          <p:cNvCxnSpPr>
            <a:cxnSpLocks/>
          </p:cNvCxnSpPr>
          <p:nvPr/>
        </p:nvCxnSpPr>
        <p:spPr>
          <a:xfrm flipH="1" flipV="1">
            <a:off x="9556376" y="3818966"/>
            <a:ext cx="448236" cy="2330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9370A4C-771F-D046-B6B4-BD3981BA987B}"/>
              </a:ext>
            </a:extLst>
          </p:cNvPr>
          <p:cNvSpPr txBox="1"/>
          <p:nvPr/>
        </p:nvSpPr>
        <p:spPr>
          <a:xfrm>
            <a:off x="3330251" y="1599789"/>
            <a:ext cx="3270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user operations/user code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193CA52-4889-8E44-964A-50144BC783C6}"/>
              </a:ext>
            </a:extLst>
          </p:cNvPr>
          <p:cNvCxnSpPr>
            <a:cxnSpLocks/>
          </p:cNvCxnSpPr>
          <p:nvPr/>
        </p:nvCxnSpPr>
        <p:spPr>
          <a:xfrm flipH="1">
            <a:off x="3639671" y="2191663"/>
            <a:ext cx="202401" cy="4618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8CF4AE0-E503-DB40-AFB5-161928C70AEC}"/>
              </a:ext>
            </a:extLst>
          </p:cNvPr>
          <p:cNvCxnSpPr>
            <a:cxnSpLocks/>
          </p:cNvCxnSpPr>
          <p:nvPr/>
        </p:nvCxnSpPr>
        <p:spPr>
          <a:xfrm>
            <a:off x="5730879" y="2191663"/>
            <a:ext cx="185827" cy="4618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AEC0B8C-5B88-0A45-94F8-4841D3B6F633}"/>
              </a:ext>
            </a:extLst>
          </p:cNvPr>
          <p:cNvCxnSpPr>
            <a:cxnSpLocks/>
          </p:cNvCxnSpPr>
          <p:nvPr/>
        </p:nvCxnSpPr>
        <p:spPr>
          <a:xfrm>
            <a:off x="6777318" y="2133600"/>
            <a:ext cx="609600" cy="896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AD28151-4DD5-884F-87D5-ECA0B6AF6223}"/>
              </a:ext>
            </a:extLst>
          </p:cNvPr>
          <p:cNvCxnSpPr>
            <a:cxnSpLocks/>
          </p:cNvCxnSpPr>
          <p:nvPr/>
        </p:nvCxnSpPr>
        <p:spPr>
          <a:xfrm flipV="1">
            <a:off x="4733365" y="4052047"/>
            <a:ext cx="0" cy="15060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C50B7B4-6E65-C94F-8178-55A5C3DFCB95}"/>
              </a:ext>
            </a:extLst>
          </p:cNvPr>
          <p:cNvSpPr txBox="1"/>
          <p:nvPr/>
        </p:nvSpPr>
        <p:spPr>
          <a:xfrm>
            <a:off x="3149699" y="5822662"/>
            <a:ext cx="2544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flow of data / events</a:t>
            </a:r>
          </a:p>
        </p:txBody>
      </p:sp>
    </p:spTree>
    <p:extLst>
      <p:ext uri="{BB962C8B-B14F-4D97-AF65-F5344CB8AC3E}">
        <p14:creationId xmlns:p14="http://schemas.microsoft.com/office/powerpoint/2010/main" val="1054816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CCC54-BE13-174F-9BFB-CB1C74D68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8" y="213007"/>
            <a:ext cx="12074063" cy="954009"/>
          </a:xfrm>
        </p:spPr>
        <p:txBody>
          <a:bodyPr/>
          <a:lstStyle/>
          <a:p>
            <a:r>
              <a:rPr lang="en-US" dirty="0"/>
              <a:t>Why flows and operations?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19033-1DF6-7246-844B-1B2518BF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Operations can be composed and are reusable</a:t>
            </a:r>
          </a:p>
          <a:p>
            <a:r>
              <a:rPr lang="en-GB" sz="2800" dirty="0"/>
              <a:t>Operations can be developed by different teams because of separation of concerns</a:t>
            </a:r>
          </a:p>
          <a:p>
            <a:r>
              <a:rPr lang="en-GB" sz="2800" dirty="0"/>
              <a:t>Makes it easy to think about the flow of data</a:t>
            </a:r>
          </a:p>
          <a:p>
            <a:r>
              <a:rPr lang="en-GB" sz="2800" dirty="0"/>
              <a:t>Allows a system (</a:t>
            </a:r>
            <a:r>
              <a:rPr lang="en-GB" sz="2800" dirty="0" err="1"/>
              <a:t>Flink</a:t>
            </a:r>
            <a:r>
              <a:rPr lang="en-GB" sz="2800" dirty="0"/>
              <a:t>) to take these operations and execute them on different machines</a:t>
            </a:r>
          </a:p>
          <a:p>
            <a:r>
              <a:rPr lang="en-GB" sz="2800" dirty="0"/>
              <a:t>A system can execute the same operation multiple times on several machines to deal with high workloads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70129-8A8E-974A-84D1-D7D05E396626}"/>
              </a:ext>
            </a:extLst>
          </p:cNvPr>
          <p:cNvSpPr txBox="1"/>
          <p:nvPr/>
        </p:nvSpPr>
        <p:spPr>
          <a:xfrm>
            <a:off x="3496235" y="57374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CCC54-BE13-174F-9BFB-CB1C74D68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8" y="213007"/>
            <a:ext cx="12074063" cy="954009"/>
          </a:xfrm>
        </p:spPr>
        <p:txBody>
          <a:bodyPr/>
          <a:lstStyle/>
          <a:p>
            <a:r>
              <a:rPr lang="en-GB" dirty="0"/>
              <a:t>Apache </a:t>
            </a:r>
            <a:r>
              <a:rPr lang="en-GB" dirty="0" err="1"/>
              <a:t>Flink</a:t>
            </a:r>
            <a:r>
              <a:rPr lang="de-DE" dirty="0"/>
              <a:t>® </a:t>
            </a:r>
            <a:r>
              <a:rPr lang="de-DE" dirty="0" err="1"/>
              <a:t>distributed</a:t>
            </a:r>
            <a:r>
              <a:rPr lang="de-DE" dirty="0"/>
              <a:t> </a:t>
            </a:r>
            <a:r>
              <a:rPr lang="de-DE" dirty="0" err="1"/>
              <a:t>stateful</a:t>
            </a:r>
            <a:r>
              <a:rPr lang="de-DE" dirty="0"/>
              <a:t> </a:t>
            </a:r>
            <a:r>
              <a:rPr lang="de-DE" dirty="0" err="1"/>
              <a:t>stream</a:t>
            </a:r>
            <a:r>
              <a:rPr lang="de-DE" dirty="0"/>
              <a:t> </a:t>
            </a:r>
            <a:r>
              <a:rPr lang="de-DE" dirty="0" err="1"/>
              <a:t>processor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70129-8A8E-974A-84D1-D7D05E396626}"/>
              </a:ext>
            </a:extLst>
          </p:cNvPr>
          <p:cNvSpPr txBox="1"/>
          <p:nvPr/>
        </p:nvSpPr>
        <p:spPr>
          <a:xfrm>
            <a:off x="3496235" y="57374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6E0556-D513-674B-B518-B31EBA9A1E02}"/>
              </a:ext>
            </a:extLst>
          </p:cNvPr>
          <p:cNvSpPr/>
          <p:nvPr/>
        </p:nvSpPr>
        <p:spPr bwMode="auto">
          <a:xfrm>
            <a:off x="9100919" y="1255064"/>
            <a:ext cx="2445622" cy="230506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latin typeface="Avenir Next" panose="020B0503020202020204" pitchFamily="34" charset="0"/>
              </a:rPr>
              <a:t>Machine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8D7D85-294D-3541-BEE5-2604CC2E96BA}"/>
              </a:ext>
            </a:extLst>
          </p:cNvPr>
          <p:cNvSpPr/>
          <p:nvPr/>
        </p:nvSpPr>
        <p:spPr bwMode="auto">
          <a:xfrm>
            <a:off x="9100919" y="4078474"/>
            <a:ext cx="2445622" cy="230506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latin typeface="Avenir Next" panose="020B0503020202020204" pitchFamily="34" charset="0"/>
              </a:rPr>
              <a:t>Machine 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F3A79E-AB3C-A14F-836F-27A0FCF35065}"/>
              </a:ext>
            </a:extLst>
          </p:cNvPr>
          <p:cNvCxnSpPr>
            <a:cxnSpLocks/>
            <a:stCxn id="23" idx="0"/>
            <a:endCxn id="21" idx="2"/>
          </p:cNvCxnSpPr>
          <p:nvPr/>
        </p:nvCxnSpPr>
        <p:spPr>
          <a:xfrm flipV="1">
            <a:off x="10323730" y="3560130"/>
            <a:ext cx="0" cy="518344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1CFED146-FA1C-344D-96CF-92C5613EB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33" y="2749064"/>
            <a:ext cx="1966326" cy="1966326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D1712BA6-BD8B-9E46-8D20-F5577C6EF5BB}"/>
              </a:ext>
            </a:extLst>
          </p:cNvPr>
          <p:cNvSpPr/>
          <p:nvPr/>
        </p:nvSpPr>
        <p:spPr bwMode="auto">
          <a:xfrm>
            <a:off x="4748915" y="3567995"/>
            <a:ext cx="868559" cy="430221"/>
          </a:xfrm>
          <a:prstGeom prst="rightArrow">
            <a:avLst/>
          </a:prstGeom>
          <a:noFill/>
          <a:ln w="5080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 dirty="0" err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280E949-7858-6248-95C9-1A4FAC01B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324" y="1895466"/>
            <a:ext cx="597251" cy="6017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D59476-32E3-B942-BF8F-51CD53583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0980" y="1895466"/>
            <a:ext cx="601775" cy="60177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285B8F8-DD34-A749-9F94-6F4FA73C7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324" y="2739467"/>
            <a:ext cx="597251" cy="5756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9D82F39-4EDB-9945-97E6-7883316F2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0980" y="2739467"/>
            <a:ext cx="689921" cy="73888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8DBF49F-C15C-604A-BB2F-F0C090F56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2324" y="4661643"/>
            <a:ext cx="689921" cy="7388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E749A0-57DF-A443-BC60-9D76153C47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2324" y="5503049"/>
            <a:ext cx="597251" cy="59725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7C7DDBF-ADBF-F34C-B561-695A0C789F6C}"/>
              </a:ext>
            </a:extLst>
          </p:cNvPr>
          <p:cNvCxnSpPr>
            <a:cxnSpLocks/>
          </p:cNvCxnSpPr>
          <p:nvPr/>
        </p:nvCxnSpPr>
        <p:spPr>
          <a:xfrm>
            <a:off x="8229600" y="4428565"/>
            <a:ext cx="645459" cy="59167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758364B-C463-4749-85FC-2F20F6C5D3CB}"/>
              </a:ext>
            </a:extLst>
          </p:cNvPr>
          <p:cNvCxnSpPr>
            <a:cxnSpLocks/>
          </p:cNvCxnSpPr>
          <p:nvPr/>
        </p:nvCxnSpPr>
        <p:spPr>
          <a:xfrm flipV="1">
            <a:off x="8198909" y="2586886"/>
            <a:ext cx="611406" cy="64971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121E70C-E02A-F04C-B4CE-9D458618A35B}"/>
              </a:ext>
            </a:extLst>
          </p:cNvPr>
          <p:cNvSpPr txBox="1"/>
          <p:nvPr/>
        </p:nvSpPr>
        <p:spPr>
          <a:xfrm>
            <a:off x="519952" y="5566919"/>
            <a:ext cx="6503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Flink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has nice APIs for writing these!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0F46578-2C66-2248-9ACD-52806AF8D81F}"/>
              </a:ext>
            </a:extLst>
          </p:cNvPr>
          <p:cNvCxnSpPr>
            <a:cxnSpLocks/>
          </p:cNvCxnSpPr>
          <p:nvPr/>
        </p:nvCxnSpPr>
        <p:spPr>
          <a:xfrm flipH="1" flipV="1">
            <a:off x="3137648" y="5020235"/>
            <a:ext cx="179293" cy="4110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785DE82-7C45-1A44-86FC-C274D3B22E51}"/>
              </a:ext>
            </a:extLst>
          </p:cNvPr>
          <p:cNvCxnSpPr>
            <a:cxnSpLocks/>
          </p:cNvCxnSpPr>
          <p:nvPr/>
        </p:nvCxnSpPr>
        <p:spPr>
          <a:xfrm>
            <a:off x="7789481" y="1545528"/>
            <a:ext cx="1020834" cy="2832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615746F-9E4D-CC4B-9EAC-568690017083}"/>
              </a:ext>
            </a:extLst>
          </p:cNvPr>
          <p:cNvSpPr txBox="1"/>
          <p:nvPr/>
        </p:nvSpPr>
        <p:spPr>
          <a:xfrm>
            <a:off x="4748915" y="1071616"/>
            <a:ext cx="2988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Note how we have the “expensive” stateful operation twice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56B0738-9D59-1F43-BC15-37593A3CF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0979" y="4668552"/>
            <a:ext cx="601775" cy="58840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247DC4B-A7B2-734F-AC9F-1F2782DDA4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406" y="2946728"/>
            <a:ext cx="4257207" cy="15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9" grpId="0" animBg="1"/>
      <p:bldP spid="69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CCC54-BE13-174F-9BFB-CB1C74D68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8" y="213007"/>
            <a:ext cx="12074063" cy="954009"/>
          </a:xfrm>
        </p:spPr>
        <p:txBody>
          <a:bodyPr/>
          <a:lstStyle/>
          <a:p>
            <a:r>
              <a:rPr lang="en-GB" dirty="0"/>
              <a:t>Apache </a:t>
            </a:r>
            <a:r>
              <a:rPr lang="en-GB" dirty="0" err="1"/>
              <a:t>Flink</a:t>
            </a:r>
            <a:r>
              <a:rPr lang="de-DE" dirty="0"/>
              <a:t>® </a:t>
            </a:r>
            <a:r>
              <a:rPr lang="de-DE" dirty="0" err="1"/>
              <a:t>distributed</a:t>
            </a:r>
            <a:r>
              <a:rPr lang="de-DE" dirty="0"/>
              <a:t> </a:t>
            </a:r>
            <a:r>
              <a:rPr lang="de-DE" dirty="0" err="1"/>
              <a:t>stateful</a:t>
            </a:r>
            <a:r>
              <a:rPr lang="de-DE" dirty="0"/>
              <a:t> </a:t>
            </a:r>
            <a:r>
              <a:rPr lang="de-DE" dirty="0" err="1"/>
              <a:t>stream</a:t>
            </a:r>
            <a:r>
              <a:rPr lang="de-DE" dirty="0"/>
              <a:t> </a:t>
            </a:r>
            <a:r>
              <a:rPr lang="de-DE" dirty="0" err="1"/>
              <a:t>processor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19033-1DF6-7246-844B-1B2518BF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Questions that a good stream processing systems needs to have answers for:</a:t>
            </a:r>
          </a:p>
          <a:p>
            <a:pPr lvl="1"/>
            <a:r>
              <a:rPr lang="en-GB" sz="2800" dirty="0"/>
              <a:t>What happens when machines fail or when user operations fail?</a:t>
            </a:r>
          </a:p>
          <a:p>
            <a:pPr lvl="1"/>
            <a:r>
              <a:rPr lang="en-GB" sz="2800" dirty="0"/>
              <a:t>What happens if I need to move my stateful operations/flows/jobs?</a:t>
            </a:r>
          </a:p>
          <a:p>
            <a:pPr lvl="1"/>
            <a:r>
              <a:rPr lang="en-GB" sz="2800" dirty="0"/>
              <a:t>What happens if I need to change the schema of the state that operations keep?</a:t>
            </a:r>
          </a:p>
          <a:p>
            <a:pPr lvl="1"/>
            <a:r>
              <a:rPr lang="en-GB" sz="2800" dirty="0"/>
              <a:t>How can I update framework code while keeping my program state?</a:t>
            </a:r>
          </a:p>
          <a:p>
            <a:pPr lvl="1"/>
            <a:r>
              <a:rPr lang="en-GB" sz="2800" dirty="0"/>
              <a:t>Same for user code?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70129-8A8E-974A-84D1-D7D05E396626}"/>
              </a:ext>
            </a:extLst>
          </p:cNvPr>
          <p:cNvSpPr txBox="1"/>
          <p:nvPr/>
        </p:nvSpPr>
        <p:spPr>
          <a:xfrm>
            <a:off x="3496235" y="57374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95070"/>
      </p:ext>
    </p:extLst>
  </p:cSld>
  <p:clrMapOvr>
    <a:masterClrMapping/>
  </p:clrMapOvr>
</p:sld>
</file>

<file path=ppt/theme/theme1.xml><?xml version="1.0" encoding="utf-8"?>
<a:theme xmlns:a="http://schemas.openxmlformats.org/drawingml/2006/main" name="dA Template 2018">
  <a:themeElements>
    <a:clrScheme name="Data Artisans">
      <a:dk1>
        <a:srgbClr val="000000"/>
      </a:dk1>
      <a:lt1>
        <a:srgbClr val="FFFFFF"/>
      </a:lt1>
      <a:dk2>
        <a:srgbClr val="34AD91"/>
      </a:dk2>
      <a:lt2>
        <a:srgbClr val="6FC2B0"/>
      </a:lt2>
      <a:accent1>
        <a:srgbClr val="93D1C4"/>
      </a:accent1>
      <a:accent2>
        <a:srgbClr val="C4E5DE"/>
      </a:accent2>
      <a:accent3>
        <a:srgbClr val="FEBF00"/>
      </a:accent3>
      <a:accent4>
        <a:srgbClr val="FFD249"/>
      </a:accent4>
      <a:accent5>
        <a:srgbClr val="FFDF80"/>
      </a:accent5>
      <a:accent6>
        <a:srgbClr val="FDE9A4"/>
      </a:accent6>
      <a:hlink>
        <a:srgbClr val="34AD91"/>
      </a:hlink>
      <a:folHlink>
        <a:srgbClr val="34AD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tx2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l">
          <a:defRPr dirty="0" err="1" smtClean="0">
            <a:solidFill>
              <a:schemeClr val="bg1"/>
            </a:solidFill>
            <a:latin typeface="Avenir Next" panose="020B0503020202020204" pitchFamily="34" charset="0"/>
          </a:defRPr>
        </a:defPPr>
      </a:lstStyle>
    </a:spDef>
    <a:lnDef>
      <a:spPr>
        <a:ln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smtClean="0">
            <a:solidFill>
              <a:schemeClr val="tx1">
                <a:lumMod val="75000"/>
                <a:lumOff val="25000"/>
              </a:schemeClr>
            </a:solidFill>
            <a:latin typeface="Avenir Next" panose="020B05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8679</TotalTime>
  <Words>1102</Words>
  <Application>Microsoft Macintosh PowerPoint</Application>
  <PresentationFormat>Widescreen</PresentationFormat>
  <Paragraphs>176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Segoe UI Light</vt:lpstr>
      <vt:lpstr>Arial</vt:lpstr>
      <vt:lpstr>Avenir Next</vt:lpstr>
      <vt:lpstr>Avenir Next Demi Bold</vt:lpstr>
      <vt:lpstr>Calibri</vt:lpstr>
      <vt:lpstr>Wingdings</vt:lpstr>
      <vt:lpstr>dA Template 2018</vt:lpstr>
      <vt:lpstr>PowerPoint Presentation</vt:lpstr>
      <vt:lpstr>PowerPoint Presentation</vt:lpstr>
      <vt:lpstr>Use Case: “Suspicious Behaviour“ Detection</vt:lpstr>
      <vt:lpstr>Use Case: “Suspicious Behaviour“ Detection</vt:lpstr>
      <vt:lpstr>Use Case: “Suspicious Behaviour“ Detection</vt:lpstr>
      <vt:lpstr>Detour: Thinking in Flows</vt:lpstr>
      <vt:lpstr>Why flows and operations?</vt:lpstr>
      <vt:lpstr>Apache Flink® distributed stateful stream processor</vt:lpstr>
      <vt:lpstr>Apache Flink® distributed stateful stream processor</vt:lpstr>
      <vt:lpstr>PowerPoint Presentation</vt:lpstr>
      <vt:lpstr>Blueprint: Aggregation of timestamped data</vt:lpstr>
      <vt:lpstr>Blueprint: Aggregation of timestamped data</vt:lpstr>
      <vt:lpstr>Blueprint: Aggregation of timestamped data</vt:lpstr>
      <vt:lpstr>Blueprint: Aggregation of timestamped data</vt:lpstr>
      <vt:lpstr>Blueprint: Aggregation of timestamped data</vt:lpstr>
      <vt:lpstr>Blueprint: Enriching data with “side input”</vt:lpstr>
      <vt:lpstr>Blueprint: Enriching data with “side input”</vt:lpstr>
      <vt:lpstr>Blueprint: Enriching data with “side input”</vt:lpstr>
      <vt:lpstr>Blueprint: Enriching data with “side input”</vt:lpstr>
      <vt:lpstr>Blueprint: Enriching data with “side input”</vt:lpstr>
      <vt:lpstr>Blueprint: Enriching data with “side input”</vt:lpstr>
      <vt:lpstr>Blueprint: Dynamic processing </vt:lpstr>
      <vt:lpstr>Blueprint: Dynamic processing </vt:lpstr>
      <vt:lpstr>Blueprint: Dynamic processing</vt:lpstr>
      <vt:lpstr>PowerPoint Presentation</vt:lpstr>
      <vt:lpstr>Learnings</vt:lpstr>
      <vt:lpstr>PowerPoint Presentation</vt:lpstr>
      <vt:lpstr>PowerPoint Presentation</vt:lpstr>
      <vt:lpstr>About Data Artisans</vt:lpstr>
      <vt:lpstr>dA platform</vt:lpstr>
      <vt:lpstr>Powered by Apache Flink</vt:lpstr>
      <vt:lpstr>Download the free book</vt:lpstr>
    </vt:vector>
  </TitlesOfParts>
  <Manager/>
  <Company>Data Artisans</Company>
  <LinksUpToDate>false</LinksUpToDate>
  <SharedDoc>false</SharedDoc>
  <HyperlinkBase/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 Processing for the Practitioner: Blueprints for Common Stream Processing Use Cases with Apache Flink®</dc:title>
  <dc:subject/>
  <dc:creator>Aljoscha Krettek</dc:creator>
  <cp:keywords/>
  <dc:description/>
  <cp:lastModifiedBy>Aljoscha Krettek</cp:lastModifiedBy>
  <cp:revision>530</cp:revision>
  <dcterms:created xsi:type="dcterms:W3CDTF">2017-11-29T15:37:58Z</dcterms:created>
  <dcterms:modified xsi:type="dcterms:W3CDTF">2018-05-23T13:10:11Z</dcterms:modified>
  <cp:category/>
</cp:coreProperties>
</file>